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57" r:id="rId3"/>
    <p:sldId id="269" r:id="rId4"/>
    <p:sldId id="258" r:id="rId5"/>
    <p:sldId id="270" r:id="rId6"/>
    <p:sldId id="259" r:id="rId7"/>
    <p:sldId id="260" r:id="rId8"/>
    <p:sldId id="261" r:id="rId9"/>
    <p:sldId id="262" r:id="rId10"/>
    <p:sldId id="263" r:id="rId11"/>
    <p:sldId id="264" r:id="rId12"/>
    <p:sldId id="265" r:id="rId13"/>
    <p:sldId id="266" r:id="rId14"/>
    <p:sldId id="267" r:id="rId15"/>
    <p:sldId id="268" r:id="rId16"/>
    <p:sldId id="271" r:id="rId17"/>
    <p:sldId id="273" r:id="rId18"/>
    <p:sldId id="274" r:id="rId19"/>
    <p:sldId id="275" r:id="rId20"/>
    <p:sldId id="276" r:id="rId21"/>
    <p:sldId id="272" r:id="rId22"/>
    <p:sldId id="277" r:id="rId2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2850"/>
    </p:cViewPr>
  </p:outlineViewPr>
  <p:notesTextViewPr>
    <p:cViewPr>
      <p:scale>
        <a:sx n="100" d="100"/>
        <a:sy n="100" d="100"/>
      </p:scale>
      <p:origin x="0" y="0"/>
    </p:cViewPr>
  </p:notesTextViewPr>
  <p:notesViewPr>
    <p:cSldViewPr>
      <p:cViewPr varScale="1">
        <p:scale>
          <a:sx n="88" d="100"/>
          <a:sy n="88" d="100"/>
        </p:scale>
        <p:origin x="-38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58F7FB-C34B-490D-B9A2-3AEA2631AAED}" type="datetimeFigureOut">
              <a:rPr lang="sk-SK" smtClean="0"/>
              <a:t>27. 11. 2011</a:t>
            </a:fld>
            <a:endParaRPr lang="sk-SK"/>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469295-75B8-4461-9D5F-7732A0E33F02}" type="slidenum">
              <a:rPr lang="sk-SK" smtClean="0"/>
              <a:t>‹#›</a:t>
            </a:fld>
            <a:endParaRPr lang="sk-S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D1D9BC-18F9-41A3-9F8C-CFF895900FD9}" type="datetimeFigureOut">
              <a:rPr lang="sk-SK" smtClean="0"/>
              <a:t>27. 11. 2011</a:t>
            </a:fld>
            <a:endParaRPr lang="sk-SK"/>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B9962C-DFCE-46A2-AC4D-D81DCD8179D8}" type="slidenum">
              <a:rPr lang="sk-SK" smtClean="0"/>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sk-SK" dirty="0"/>
          </a:p>
        </p:txBody>
      </p:sp>
      <p:sp>
        <p:nvSpPr>
          <p:cNvPr id="4" name="Zástupný symbol pro číslo snímku 3"/>
          <p:cNvSpPr>
            <a:spLocks noGrp="1"/>
          </p:cNvSpPr>
          <p:nvPr>
            <p:ph type="sldNum" sz="quarter" idx="10"/>
          </p:nvPr>
        </p:nvSpPr>
        <p:spPr/>
        <p:txBody>
          <a:bodyPr/>
          <a:lstStyle/>
          <a:p>
            <a:fld id="{08B9962C-DFCE-46A2-AC4D-D81DCD8179D8}" type="slidenum">
              <a:rPr lang="sk-SK" smtClean="0"/>
              <a:t>13</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19" name="Zástupný symbol pro zápatí 18"/>
          <p:cNvSpPr>
            <a:spLocks noGrp="1"/>
          </p:cNvSpPr>
          <p:nvPr>
            <p:ph type="ftr" sz="quarter" idx="11"/>
          </p:nvPr>
        </p:nvSpPr>
        <p:spPr/>
        <p:txBody>
          <a:bodyPr/>
          <a:lstStyle/>
          <a:p>
            <a:endParaRPr lang="sk-SK"/>
          </a:p>
        </p:txBody>
      </p:sp>
      <p:sp>
        <p:nvSpPr>
          <p:cNvPr id="27" name="Zástupný symbol pro číslo snímku 26"/>
          <p:cNvSpPr>
            <a:spLocks noGrp="1"/>
          </p:cNvSpPr>
          <p:nvPr>
            <p:ph type="sldNum" sz="quarter" idx="12"/>
          </p:nvPr>
        </p:nvSpPr>
        <p:spPr/>
        <p:txBody>
          <a:bodyPr/>
          <a:lstStyle/>
          <a:p>
            <a:fld id="{0838038C-F8E9-41BD-A649-4C299F9AC6DD}"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0838038C-F8E9-41BD-A649-4C299F9AC6D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0838038C-F8E9-41BD-A649-4C299F9AC6D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0838038C-F8E9-41BD-A649-4C299F9AC6D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5" name="Zástupný symbol pro zápatí 4"/>
          <p:cNvSpPr>
            <a:spLocks noGrp="1"/>
          </p:cNvSpPr>
          <p:nvPr>
            <p:ph type="ftr" sz="quarter" idx="11"/>
          </p:nvPr>
        </p:nvSpPr>
        <p:spPr/>
        <p:txBody>
          <a:bodyPr/>
          <a:lstStyle/>
          <a:p>
            <a:endParaRPr lang="sk-SK"/>
          </a:p>
        </p:txBody>
      </p:sp>
      <p:sp>
        <p:nvSpPr>
          <p:cNvPr id="6" name="Zástupný symbol pro číslo snímku 5"/>
          <p:cNvSpPr>
            <a:spLocks noGrp="1"/>
          </p:cNvSpPr>
          <p:nvPr>
            <p:ph type="sldNum" sz="quarter" idx="12"/>
          </p:nvPr>
        </p:nvSpPr>
        <p:spPr/>
        <p:txBody>
          <a:bodyPr/>
          <a:lstStyle/>
          <a:p>
            <a:fld id="{0838038C-F8E9-41BD-A649-4C299F9AC6DD}"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6" name="Zástupný symbol pro zápatí 5"/>
          <p:cNvSpPr>
            <a:spLocks noGrp="1"/>
          </p:cNvSpPr>
          <p:nvPr>
            <p:ph type="ftr" sz="quarter" idx="11"/>
          </p:nvPr>
        </p:nvSpPr>
        <p:spPr/>
        <p:txBody>
          <a:bodyPr/>
          <a:lstStyle/>
          <a:p>
            <a:endParaRPr lang="sk-SK"/>
          </a:p>
        </p:txBody>
      </p:sp>
      <p:sp>
        <p:nvSpPr>
          <p:cNvPr id="7" name="Zástupný symbol pro číslo snímku 6"/>
          <p:cNvSpPr>
            <a:spLocks noGrp="1"/>
          </p:cNvSpPr>
          <p:nvPr>
            <p:ph type="sldNum" sz="quarter" idx="12"/>
          </p:nvPr>
        </p:nvSpPr>
        <p:spPr/>
        <p:txBody>
          <a:bodyPr/>
          <a:lstStyle/>
          <a:p>
            <a:fld id="{0838038C-F8E9-41BD-A649-4C299F9AC6D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8" name="Zástupný symbol pro zápatí 7"/>
          <p:cNvSpPr>
            <a:spLocks noGrp="1"/>
          </p:cNvSpPr>
          <p:nvPr>
            <p:ph type="ftr" sz="quarter" idx="11"/>
          </p:nvPr>
        </p:nvSpPr>
        <p:spPr/>
        <p:txBody>
          <a:bodyPr/>
          <a:lstStyle/>
          <a:p>
            <a:endParaRPr lang="sk-SK"/>
          </a:p>
        </p:txBody>
      </p:sp>
      <p:sp>
        <p:nvSpPr>
          <p:cNvPr id="9" name="Zástupný symbol pro číslo snímku 8"/>
          <p:cNvSpPr>
            <a:spLocks noGrp="1"/>
          </p:cNvSpPr>
          <p:nvPr>
            <p:ph type="sldNum" sz="quarter" idx="12"/>
          </p:nvPr>
        </p:nvSpPr>
        <p:spPr/>
        <p:txBody>
          <a:bodyPr/>
          <a:lstStyle/>
          <a:p>
            <a:fld id="{0838038C-F8E9-41BD-A649-4C299F9AC6D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4" name="Zástupný symbol pro zápatí 3"/>
          <p:cNvSpPr>
            <a:spLocks noGrp="1"/>
          </p:cNvSpPr>
          <p:nvPr>
            <p:ph type="ftr" sz="quarter" idx="11"/>
          </p:nvPr>
        </p:nvSpPr>
        <p:spPr/>
        <p:txBody>
          <a:bodyPr/>
          <a:lstStyle/>
          <a:p>
            <a:endParaRPr lang="sk-SK"/>
          </a:p>
        </p:txBody>
      </p:sp>
      <p:sp>
        <p:nvSpPr>
          <p:cNvPr id="5" name="Zástupný symbol pro číslo snímku 4"/>
          <p:cNvSpPr>
            <a:spLocks noGrp="1"/>
          </p:cNvSpPr>
          <p:nvPr>
            <p:ph type="sldNum" sz="quarter" idx="12"/>
          </p:nvPr>
        </p:nvSpPr>
        <p:spPr/>
        <p:txBody>
          <a:bodyPr/>
          <a:lstStyle/>
          <a:p>
            <a:fld id="{0838038C-F8E9-41BD-A649-4C299F9AC6D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3" name="Zástupný symbol pro zápatí 2"/>
          <p:cNvSpPr>
            <a:spLocks noGrp="1"/>
          </p:cNvSpPr>
          <p:nvPr>
            <p:ph type="ftr" sz="quarter" idx="11"/>
          </p:nvPr>
        </p:nvSpPr>
        <p:spPr/>
        <p:txBody>
          <a:bodyPr/>
          <a:lstStyle/>
          <a:p>
            <a:endParaRPr lang="sk-SK"/>
          </a:p>
        </p:txBody>
      </p:sp>
      <p:sp>
        <p:nvSpPr>
          <p:cNvPr id="4" name="Zástupný symbol pro číslo snímku 3"/>
          <p:cNvSpPr>
            <a:spLocks noGrp="1"/>
          </p:cNvSpPr>
          <p:nvPr>
            <p:ph type="sldNum" sz="quarter" idx="12"/>
          </p:nvPr>
        </p:nvSpPr>
        <p:spPr/>
        <p:txBody>
          <a:bodyPr/>
          <a:lstStyle/>
          <a:p>
            <a:fld id="{0838038C-F8E9-41BD-A649-4C299F9AC6D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6" name="Zástupný symbol pro zápatí 5"/>
          <p:cNvSpPr>
            <a:spLocks noGrp="1"/>
          </p:cNvSpPr>
          <p:nvPr>
            <p:ph type="ftr" sz="quarter" idx="11"/>
          </p:nvPr>
        </p:nvSpPr>
        <p:spPr/>
        <p:txBody>
          <a:bodyPr/>
          <a:lstStyle/>
          <a:p>
            <a:endParaRPr lang="sk-SK"/>
          </a:p>
        </p:txBody>
      </p:sp>
      <p:sp>
        <p:nvSpPr>
          <p:cNvPr id="7" name="Zástupný symbol pro číslo snímku 6"/>
          <p:cNvSpPr>
            <a:spLocks noGrp="1"/>
          </p:cNvSpPr>
          <p:nvPr>
            <p:ph type="sldNum" sz="quarter" idx="12"/>
          </p:nvPr>
        </p:nvSpPr>
        <p:spPr/>
        <p:txBody>
          <a:bodyPr/>
          <a:lstStyle/>
          <a:p>
            <a:fld id="{0838038C-F8E9-41BD-A649-4C299F9AC6DD}"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1D1E41FD-F1F1-482D-8EC5-50AAC29C191A}" type="datetimeFigureOut">
              <a:rPr lang="sk-SK" smtClean="0"/>
              <a:pPr/>
              <a:t>27. 11. 2011</a:t>
            </a:fld>
            <a:endParaRPr lang="sk-SK"/>
          </a:p>
        </p:txBody>
      </p:sp>
      <p:sp>
        <p:nvSpPr>
          <p:cNvPr id="6" name="Zástupný symbol pro zápatí 5"/>
          <p:cNvSpPr>
            <a:spLocks noGrp="1"/>
          </p:cNvSpPr>
          <p:nvPr>
            <p:ph type="ftr" sz="quarter" idx="11"/>
          </p:nvPr>
        </p:nvSpPr>
        <p:spPr/>
        <p:txBody>
          <a:bodyPr/>
          <a:lstStyle/>
          <a:p>
            <a:endParaRPr lang="sk-SK"/>
          </a:p>
        </p:txBody>
      </p:sp>
      <p:sp>
        <p:nvSpPr>
          <p:cNvPr id="7" name="Zástupný symbol pro číslo snímku 6"/>
          <p:cNvSpPr>
            <a:spLocks noGrp="1"/>
          </p:cNvSpPr>
          <p:nvPr>
            <p:ph type="sldNum" sz="quarter" idx="12"/>
          </p:nvPr>
        </p:nvSpPr>
        <p:spPr>
          <a:xfrm>
            <a:off x="8077200" y="6356350"/>
            <a:ext cx="609600" cy="365125"/>
          </a:xfrm>
        </p:spPr>
        <p:txBody>
          <a:bodyPr/>
          <a:lstStyle/>
          <a:p>
            <a:fld id="{0838038C-F8E9-41BD-A649-4C299F9AC6DD}" type="slidenum">
              <a:rPr lang="sk-SK" smtClean="0"/>
              <a:pPr/>
              <a:t>‹#›</a:t>
            </a:fld>
            <a:endParaRPr lang="sk-SK"/>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1E41FD-F1F1-482D-8EC5-50AAC29C191A}" type="datetimeFigureOut">
              <a:rPr lang="sk-SK" smtClean="0"/>
              <a:pPr/>
              <a:t>27. 11. 2011</a:t>
            </a:fld>
            <a:endParaRPr lang="sk-SK"/>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k-SK"/>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38038C-F8E9-41BD-A649-4C299F9AC6DD}" type="slidenum">
              <a:rPr lang="sk-SK" smtClean="0"/>
              <a:pPr/>
              <a:t>‹#›</a:t>
            </a:fld>
            <a:endParaRPr lang="sk-SK"/>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Users\Weltzl\Desktop\cd%20mp3\danza%20koduro.mp3"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23.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28.png"/><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Weltzl\Desktop\cd%20mp3\danza%20karudo.mp3"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37.png"/><Relationship Id="rId4" Type="http://schemas.openxmlformats.org/officeDocument/2006/relationships/image" Target="../media/image3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10.gif"/><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slideLayout" Target="../slideLayouts/slideLayout2.xml"/><Relationship Id="rId1" Type="http://schemas.openxmlformats.org/officeDocument/2006/relationships/audio" Target="file:///C:\Users\Weltzl\Desktop\cd%20mp3\sak%20noel-%20WTF.mp3" TargetMode="Externa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MS Office </a:t>
            </a:r>
            <a:r>
              <a:rPr lang="sk-SK" dirty="0" err="1" smtClean="0"/>
              <a:t>Power</a:t>
            </a:r>
            <a:r>
              <a:rPr lang="sk-SK" dirty="0" smtClean="0"/>
              <a:t> Point</a:t>
            </a:r>
            <a:endParaRPr lang="sk-SK" dirty="0"/>
          </a:p>
        </p:txBody>
      </p:sp>
      <p:sp>
        <p:nvSpPr>
          <p:cNvPr id="3" name="Podnadpis 2"/>
          <p:cNvSpPr>
            <a:spLocks noGrp="1"/>
          </p:cNvSpPr>
          <p:nvPr>
            <p:ph type="subTitle" idx="1"/>
          </p:nvPr>
        </p:nvSpPr>
        <p:spPr>
          <a:xfrm>
            <a:off x="533400" y="3228536"/>
            <a:ext cx="7927032" cy="2216688"/>
          </a:xfrm>
        </p:spPr>
        <p:txBody>
          <a:bodyPr/>
          <a:lstStyle/>
          <a:p>
            <a:r>
              <a:rPr lang="sk-SK" dirty="0" smtClean="0"/>
              <a:t>Matej </a:t>
            </a:r>
            <a:r>
              <a:rPr lang="sk-SK" dirty="0" err="1" smtClean="0"/>
              <a:t>Weltzl</a:t>
            </a:r>
            <a:endParaRPr lang="sk-SK" dirty="0"/>
          </a:p>
        </p:txBody>
      </p:sp>
      <p:pic>
        <p:nvPicPr>
          <p:cNvPr id="4" name="danza koduro.mp3">
            <a:hlinkClick r:id="" action="ppaction://media"/>
          </p:cNvPr>
          <p:cNvPicPr>
            <a:picLocks noRot="1" noChangeAspect="1"/>
          </p:cNvPicPr>
          <p:nvPr>
            <a:audioFile r:link="rId1"/>
          </p:nvPr>
        </p:nvPicPr>
        <p:blipFill>
          <a:blip r:embed="rId3" cstate="print"/>
          <a:stretch>
            <a:fillRect/>
          </a:stretch>
        </p:blipFill>
        <p:spPr>
          <a:xfrm>
            <a:off x="4419600" y="3276600"/>
            <a:ext cx="304800" cy="304800"/>
          </a:xfrm>
          <a:prstGeom prst="rect">
            <a:avLst/>
          </a:prstGeo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99617"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97768"/>
            <a:ext cx="8229600" cy="1143000"/>
          </a:xfrm>
        </p:spPr>
        <p:txBody>
          <a:bodyPr>
            <a:normAutofit/>
          </a:bodyPr>
          <a:lstStyle/>
          <a:p>
            <a:r>
              <a:rPr lang="sk-SK" b="1" cap="small" dirty="0"/>
              <a:t>Vkladanie </a:t>
            </a:r>
            <a:r>
              <a:rPr lang="sk-SK" b="1" cap="small" dirty="0" smtClean="0"/>
              <a:t>prepojení</a:t>
            </a:r>
            <a:endParaRPr lang="sk-SK" dirty="0"/>
          </a:p>
        </p:txBody>
      </p:sp>
      <p:sp>
        <p:nvSpPr>
          <p:cNvPr id="3" name="Zástupný symbol pro obsah 2"/>
          <p:cNvSpPr>
            <a:spLocks noGrp="1"/>
          </p:cNvSpPr>
          <p:nvPr>
            <p:ph idx="1"/>
          </p:nvPr>
        </p:nvSpPr>
        <p:spPr>
          <a:xfrm>
            <a:off x="288032" y="1484784"/>
            <a:ext cx="6372200" cy="1656184"/>
          </a:xfrm>
        </p:spPr>
        <p:txBody>
          <a:bodyPr>
            <a:normAutofit fontScale="55000" lnSpcReduction="20000"/>
          </a:bodyPr>
          <a:lstStyle/>
          <a:p>
            <a:r>
              <a:rPr lang="sk-SK" dirty="0" smtClean="0"/>
              <a:t>Do prezentácie môžeme vložiť prepojenie (hypertextový odkaz) na webovú stránku, inú snímku či prezentáciu prípadne iný dokument (napr. tabuľku v MS Excel). </a:t>
            </a:r>
          </a:p>
          <a:p>
            <a:r>
              <a:rPr lang="sk-SK" dirty="0" smtClean="0"/>
              <a:t>Prepojenie vložíme tak, že najprv označíme objekt, ktorý bude odkazom (časť textu, obrázok,...) a potom klikneme na ponuku </a:t>
            </a:r>
            <a:r>
              <a:rPr lang="sk-SK" b="1" dirty="0" smtClean="0"/>
              <a:t>Vložiť </a:t>
            </a:r>
            <a:r>
              <a:rPr lang="sk-SK" b="1" dirty="0" smtClean="0">
                <a:sym typeface="Symbol"/>
              </a:rPr>
              <a:t> </a:t>
            </a:r>
            <a:r>
              <a:rPr lang="sk-SK" b="1" dirty="0" smtClean="0"/>
              <a:t>Prepojenie</a:t>
            </a:r>
            <a:r>
              <a:rPr lang="sk-SK" b="1" dirty="0" smtClean="0"/>
              <a:t>.</a:t>
            </a:r>
            <a:endParaRPr lang="sk-SK" dirty="0" smtClean="0"/>
          </a:p>
          <a:p>
            <a:r>
              <a:rPr lang="sk-SK" dirty="0" smtClean="0"/>
              <a:t>Zobrazí sa okno, kde v ľavej časti zvolíme typ odkazu – </a:t>
            </a:r>
            <a:r>
              <a:rPr lang="sk-SK" b="1" dirty="0" smtClean="0"/>
              <a:t>existujúci súbor</a:t>
            </a:r>
            <a:r>
              <a:rPr lang="sk-SK" dirty="0" smtClean="0"/>
              <a:t>, </a:t>
            </a:r>
            <a:r>
              <a:rPr lang="sk-SK" b="1" dirty="0" smtClean="0"/>
              <a:t>miesto v tomto dokumente</a:t>
            </a:r>
            <a:r>
              <a:rPr lang="sk-SK" dirty="0" smtClean="0"/>
              <a:t>, ... </a:t>
            </a:r>
          </a:p>
          <a:p>
            <a:endParaRPr lang="sk-SK" dirty="0"/>
          </a:p>
        </p:txBody>
      </p:sp>
      <p:pic>
        <p:nvPicPr>
          <p:cNvPr id="1026" name="Picture 2" descr="vlozit%20prepojenie%202"/>
          <p:cNvPicPr>
            <a:picLocks noChangeAspect="1" noChangeArrowheads="1"/>
          </p:cNvPicPr>
          <p:nvPr/>
        </p:nvPicPr>
        <p:blipFill>
          <a:blip r:embed="rId2" cstate="print"/>
          <a:srcRect/>
          <a:stretch>
            <a:fillRect/>
          </a:stretch>
        </p:blipFill>
        <p:spPr bwMode="auto">
          <a:xfrm>
            <a:off x="7812360" y="1484784"/>
            <a:ext cx="1129850" cy="3783683"/>
          </a:xfrm>
          <a:prstGeom prst="rect">
            <a:avLst/>
          </a:prstGeom>
          <a:noFill/>
          <a:ln w="9525">
            <a:solidFill>
              <a:srgbClr val="000000"/>
            </a:solidFill>
            <a:miter lim="800000"/>
            <a:headEnd/>
            <a:tailEnd/>
          </a:ln>
        </p:spPr>
      </p:pic>
      <p:pic>
        <p:nvPicPr>
          <p:cNvPr id="5"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a:off x="6876256" y="1700808"/>
            <a:ext cx="576064" cy="576064"/>
          </a:xfrm>
          <a:prstGeom prst="rect">
            <a:avLst/>
          </a:prstGeom>
          <a:noFill/>
        </p:spPr>
      </p:pic>
      <p:sp>
        <p:nvSpPr>
          <p:cNvPr id="6" name="Obdélník 5"/>
          <p:cNvSpPr/>
          <p:nvPr/>
        </p:nvSpPr>
        <p:spPr>
          <a:xfrm>
            <a:off x="683568" y="3140968"/>
            <a:ext cx="5256584" cy="1200329"/>
          </a:xfrm>
          <a:prstGeom prst="rect">
            <a:avLst/>
          </a:prstGeom>
        </p:spPr>
        <p:txBody>
          <a:bodyPr wrap="square">
            <a:spAutoFit/>
          </a:bodyPr>
          <a:lstStyle/>
          <a:p>
            <a:r>
              <a:rPr lang="sk-SK" dirty="0" smtClean="0"/>
              <a:t>Ak chceme vložiť odkaz na </a:t>
            </a:r>
            <a:r>
              <a:rPr lang="sk-SK" b="1" i="1" dirty="0" smtClean="0"/>
              <a:t>existujúci súbor</a:t>
            </a:r>
            <a:r>
              <a:rPr lang="sk-SK" dirty="0" smtClean="0"/>
              <a:t> (v našom počítači), ponecháme možnosť </a:t>
            </a:r>
            <a:r>
              <a:rPr lang="sk-SK" b="1" dirty="0" smtClean="0"/>
              <a:t>existujúci súbor alebo webová stránka</a:t>
            </a:r>
            <a:r>
              <a:rPr lang="sk-SK" dirty="0" smtClean="0"/>
              <a:t>. V strednej časti okna (</a:t>
            </a:r>
            <a:r>
              <a:rPr lang="sk-SK" i="1" dirty="0" smtClean="0"/>
              <a:t>Kde hľadať</a:t>
            </a:r>
            <a:r>
              <a:rPr lang="sk-SK" dirty="0" smtClean="0"/>
              <a:t>) nájdeme daný </a:t>
            </a:r>
            <a:r>
              <a:rPr lang="sk-SK" dirty="0" smtClean="0"/>
              <a:t>súbor.</a:t>
            </a:r>
            <a:endParaRPr lang="sk-SK" dirty="0"/>
          </a:p>
        </p:txBody>
      </p:sp>
      <p:pic>
        <p:nvPicPr>
          <p:cNvPr id="1027" name="Picture 3" descr="vlozit%20prepojenie%203"/>
          <p:cNvPicPr>
            <a:picLocks noChangeAspect="1" noChangeArrowheads="1"/>
          </p:cNvPicPr>
          <p:nvPr/>
        </p:nvPicPr>
        <p:blipFill>
          <a:blip r:embed="rId4" cstate="print"/>
          <a:srcRect/>
          <a:stretch>
            <a:fillRect/>
          </a:stretch>
        </p:blipFill>
        <p:spPr bwMode="auto">
          <a:xfrm>
            <a:off x="1259632" y="5301208"/>
            <a:ext cx="2862263" cy="1306513"/>
          </a:xfrm>
          <a:prstGeom prst="rect">
            <a:avLst/>
          </a:prstGeom>
          <a:noFill/>
          <a:ln w="9525">
            <a:solidFill>
              <a:srgbClr val="000000"/>
            </a:solidFill>
            <a:miter lim="800000"/>
            <a:headEnd/>
            <a:tailEnd/>
          </a:ln>
        </p:spPr>
      </p:pic>
      <p:pic>
        <p:nvPicPr>
          <p:cNvPr id="8" name="Picture 6" descr="C:\Users\Weltzl\AppData\Local\Microsoft\Windows\Temporary Internet Files\Content.IE5\ST6WAV85\MC900442146[1].png"/>
          <p:cNvPicPr>
            <a:picLocks noChangeAspect="1" noChangeArrowheads="1"/>
          </p:cNvPicPr>
          <p:nvPr/>
        </p:nvPicPr>
        <p:blipFill>
          <a:blip r:embed="rId5" cstate="print"/>
          <a:srcRect/>
          <a:stretch>
            <a:fillRect/>
          </a:stretch>
        </p:blipFill>
        <p:spPr bwMode="auto">
          <a:xfrm>
            <a:off x="2195736" y="4509120"/>
            <a:ext cx="520407" cy="530746"/>
          </a:xfrm>
          <a:prstGeom prst="rect">
            <a:avLst/>
          </a:prstGeom>
          <a:noFill/>
        </p:spPr>
      </p:pic>
      <p:sp>
        <p:nvSpPr>
          <p:cNvPr id="1029" name="Rectangle 5"/>
          <p:cNvSpPr>
            <a:spLocks noChangeArrowheads="1"/>
          </p:cNvSpPr>
          <p:nvPr/>
        </p:nvSpPr>
        <p:spPr bwMode="auto">
          <a:xfrm>
            <a:off x="4283968" y="5445224"/>
            <a:ext cx="4104456"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sk-SK" sz="1400" b="0" i="0" u="none" strike="noStrike" cap="none" normalizeH="0" baseline="0" dirty="0" smtClean="0">
                <a:ln>
                  <a:noFill/>
                </a:ln>
                <a:solidFill>
                  <a:schemeClr val="tx1"/>
                </a:solidFill>
                <a:effectLst/>
                <a:ea typeface="Times New Roman" pitchFamily="18" charset="0"/>
                <a:cs typeface="Times New Roman" pitchFamily="18" charset="0"/>
              </a:rPr>
              <a:t>Ak chceme vložiť prepojenie na </a:t>
            </a:r>
            <a:r>
              <a:rPr kumimoji="0" lang="sk-SK" sz="1400" b="1" i="1" u="none" strike="noStrike" cap="none" normalizeH="0" baseline="0" dirty="0" smtClean="0">
                <a:ln>
                  <a:noFill/>
                </a:ln>
                <a:solidFill>
                  <a:schemeClr val="tx1"/>
                </a:solidFill>
                <a:effectLst/>
                <a:ea typeface="Times New Roman" pitchFamily="18" charset="0"/>
                <a:cs typeface="Times New Roman" pitchFamily="18" charset="0"/>
              </a:rPr>
              <a:t>webovú stránku</a:t>
            </a:r>
            <a:r>
              <a:rPr kumimoji="0" lang="sk-SK" sz="1400" b="0" i="0" u="none" strike="noStrike" cap="none" normalizeH="0" baseline="0" dirty="0" smtClean="0">
                <a:ln>
                  <a:noFill/>
                </a:ln>
                <a:solidFill>
                  <a:schemeClr val="tx1"/>
                </a:solidFill>
                <a:effectLst/>
                <a:ea typeface="Times New Roman" pitchFamily="18" charset="0"/>
                <a:cs typeface="Times New Roman" pitchFamily="18" charset="0"/>
              </a:rPr>
              <a:t> niekde na internete, zadáme ju do položky adresa a </a:t>
            </a:r>
            <a:r>
              <a:rPr lang="sk-SK" sz="1400" dirty="0" smtClean="0">
                <a:ea typeface="Times New Roman" pitchFamily="18" charset="0"/>
                <a:cs typeface="Times New Roman" pitchFamily="18" charset="0"/>
              </a:rPr>
              <a:t>Nakoniec klikneme na tlačidlo </a:t>
            </a:r>
            <a:r>
              <a:rPr lang="sk-SK" sz="1400" b="1" dirty="0" smtClean="0">
                <a:ea typeface="Times New Roman" pitchFamily="18" charset="0"/>
                <a:cs typeface="Times New Roman" pitchFamily="18" charset="0"/>
              </a:rPr>
              <a:t>OK</a:t>
            </a:r>
            <a:r>
              <a:rPr lang="sk-SK" sz="1400" dirty="0" smtClean="0">
                <a:ea typeface="Times New Roman" pitchFamily="18" charset="0"/>
                <a:cs typeface="Times New Roman" pitchFamily="18" charset="0"/>
              </a:rPr>
              <a:t> a potvrdíme tak náš výber. </a:t>
            </a:r>
            <a:endParaRPr lang="sk-SK" sz="1400" dirty="0" smtClean="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sk-SK" sz="1400" b="0" i="0" u="none" strike="noStrike" cap="none" normalizeH="0" baseline="0" dirty="0" smtClean="0">
                <a:ln>
                  <a:noFill/>
                </a:ln>
                <a:solidFill>
                  <a:schemeClr val="tx1"/>
                </a:solidFill>
                <a:effectLst/>
                <a:ea typeface="Times New Roman" pitchFamily="18" charset="0"/>
                <a:cs typeface="Times New Roman" pitchFamily="18" charset="0"/>
              </a:rPr>
              <a:t> </a:t>
            </a:r>
            <a:endParaRPr kumimoji="0" lang="sk-SK" sz="1400" b="0" i="0" u="none" strike="noStrike" cap="none" normalizeH="0" baseline="0" dirty="0" smtClean="0">
              <a:ln>
                <a:noFill/>
              </a:ln>
              <a:solidFill>
                <a:schemeClr val="tx1"/>
              </a:solidFill>
              <a:effectLst/>
              <a:cs typeface="Arial" pitchFamily="34" charset="0"/>
            </a:endParaRPr>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188641"/>
            <a:ext cx="8640960" cy="1152127"/>
          </a:xfrm>
        </p:spPr>
        <p:txBody>
          <a:bodyPr>
            <a:normAutofit fontScale="92500" lnSpcReduction="10000"/>
          </a:bodyPr>
          <a:lstStyle/>
          <a:p>
            <a:r>
              <a:rPr lang="sk-SK" dirty="0" smtClean="0"/>
              <a:t>V prípade, že chceme vložiť odkaz na niektorú snímku v našej prezentácii, zvolíme v časti </a:t>
            </a:r>
            <a:r>
              <a:rPr lang="sk-SK" b="1" dirty="0" smtClean="0"/>
              <a:t>prepojiť na</a:t>
            </a:r>
            <a:r>
              <a:rPr lang="sk-SK" dirty="0" smtClean="0"/>
              <a:t> možnosť </a:t>
            </a:r>
            <a:r>
              <a:rPr lang="sk-SK" b="1" dirty="0" smtClean="0"/>
              <a:t>miesto v tomto dokumente</a:t>
            </a:r>
            <a:r>
              <a:rPr lang="sk-SK" dirty="0" smtClean="0"/>
              <a:t>. </a:t>
            </a:r>
          </a:p>
          <a:p>
            <a:endParaRPr lang="sk-SK" dirty="0"/>
          </a:p>
        </p:txBody>
      </p:sp>
      <p:pic>
        <p:nvPicPr>
          <p:cNvPr id="21506" name="Picture 2" descr="vlozit%20prepojenie%205"/>
          <p:cNvPicPr>
            <a:picLocks noChangeAspect="1" noChangeArrowheads="1"/>
          </p:cNvPicPr>
          <p:nvPr/>
        </p:nvPicPr>
        <p:blipFill>
          <a:blip r:embed="rId2" cstate="print"/>
          <a:srcRect/>
          <a:stretch>
            <a:fillRect/>
          </a:stretch>
        </p:blipFill>
        <p:spPr bwMode="auto">
          <a:xfrm>
            <a:off x="4932040" y="2924944"/>
            <a:ext cx="4075838" cy="2395339"/>
          </a:xfrm>
          <a:prstGeom prst="rect">
            <a:avLst/>
          </a:prstGeom>
          <a:noFill/>
          <a:ln w="9525">
            <a:solidFill>
              <a:srgbClr val="000000"/>
            </a:solidFill>
            <a:miter lim="800000"/>
            <a:headEnd/>
            <a:tailEnd/>
          </a:ln>
        </p:spPr>
      </p:pic>
      <p:sp>
        <p:nvSpPr>
          <p:cNvPr id="5" name="Obdélník 4"/>
          <p:cNvSpPr/>
          <p:nvPr/>
        </p:nvSpPr>
        <p:spPr>
          <a:xfrm>
            <a:off x="179512" y="1816363"/>
            <a:ext cx="4572000" cy="4708981"/>
          </a:xfrm>
          <a:prstGeom prst="rect">
            <a:avLst/>
          </a:prstGeom>
        </p:spPr>
        <p:txBody>
          <a:bodyPr wrap="square">
            <a:spAutoFit/>
          </a:bodyPr>
          <a:lstStyle/>
          <a:p>
            <a:r>
              <a:rPr lang="sk-SK" sz="2000" dirty="0" smtClean="0"/>
              <a:t>V strednej časti okna zvolíme snímku, na ktorú chceme spraviť prepojenie. Môže to byť prvá, posledná, nasledujúca alebo aj konkrétna snímka našej prezentácie. </a:t>
            </a:r>
          </a:p>
          <a:p>
            <a:r>
              <a:rPr lang="sk-SK" sz="2000" i="1" dirty="0" smtClean="0"/>
              <a:t>Túto možnosť môžeme využiť napríklad vtedy, ak na začiatku prezentácie vytvoríme obsah našej prezentácie a z neho potom prepojenia na príslušné snímky v prezentácii. </a:t>
            </a:r>
          </a:p>
          <a:p>
            <a:r>
              <a:rPr lang="sk-SK" sz="2000" dirty="0" smtClean="0"/>
              <a:t>Vpravo od zvolenej snímky sa zobrazí jej ukážka. Takto sa môžeme presvedčiť, či sme zvolili správnu snímku. </a:t>
            </a:r>
          </a:p>
          <a:p>
            <a:r>
              <a:rPr lang="sk-SK" sz="2000" dirty="0" smtClean="0"/>
              <a:t>Takisto v tomto prípade nesmieme zabudnúť kliknúť na tlačidlo OK, čím potvrdíme náš výber. </a:t>
            </a:r>
            <a:endParaRPr lang="sk-SK" sz="2000" dirty="0" smtClean="0"/>
          </a:p>
        </p:txBody>
      </p:sp>
      <p:pic>
        <p:nvPicPr>
          <p:cNvPr id="6"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a:off x="4283968" y="3717032"/>
            <a:ext cx="576064" cy="576064"/>
          </a:xfrm>
          <a:prstGeom prst="rect">
            <a:avLst/>
          </a:prstGeom>
          <a:noFill/>
        </p:spPr>
      </p:pic>
    </p:spTree>
  </p:cSld>
  <p:clrMapOvr>
    <a:masterClrMapping/>
  </p:clrMapOvr>
  <p:transition>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363272" cy="778098"/>
          </a:xfrm>
        </p:spPr>
        <p:txBody>
          <a:bodyPr>
            <a:normAutofit fontScale="90000"/>
          </a:bodyPr>
          <a:lstStyle/>
          <a:p>
            <a:r>
              <a:rPr lang="sk-SK" dirty="0" smtClean="0"/>
              <a:t>Efekty</a:t>
            </a:r>
            <a:endParaRPr lang="sk-SK" dirty="0"/>
          </a:p>
        </p:txBody>
      </p:sp>
      <p:sp>
        <p:nvSpPr>
          <p:cNvPr id="3" name="Zástupný symbol pro obsah 2"/>
          <p:cNvSpPr>
            <a:spLocks noGrp="1"/>
          </p:cNvSpPr>
          <p:nvPr>
            <p:ph idx="1"/>
          </p:nvPr>
        </p:nvSpPr>
        <p:spPr>
          <a:xfrm>
            <a:off x="179512" y="1412776"/>
            <a:ext cx="8686800" cy="3773015"/>
          </a:xfrm>
        </p:spPr>
        <p:txBody>
          <a:bodyPr>
            <a:normAutofit fontScale="77500" lnSpcReduction="20000"/>
          </a:bodyPr>
          <a:lstStyle/>
          <a:p>
            <a:r>
              <a:rPr lang="sk-SK" dirty="0" smtClean="0"/>
              <a:t>Objekty </a:t>
            </a:r>
            <a:r>
              <a:rPr lang="sk-SK" dirty="0" smtClean="0"/>
              <a:t>(texty, obrázky,...) v prezentáciách v MS PowerPoint môžu byť živé, môžeme ich rôznym spôsobom animovať. Publikum viac zaujme, ak sa budú objavovať rôznym spôsobom a v rôznom poradí. Samozrejme treba podotknúť, že všetkého veľa škodí. </a:t>
            </a:r>
          </a:p>
          <a:p>
            <a:r>
              <a:rPr lang="sk-SK" dirty="0" smtClean="0"/>
              <a:t>Animácie objektov môžeme zadávať dvoma spôsobmi. Prostredníctvom pracovnej tably </a:t>
            </a:r>
            <a:r>
              <a:rPr lang="sk-SK" b="1" dirty="0" smtClean="0"/>
              <a:t>Návrh </a:t>
            </a:r>
            <a:r>
              <a:rPr lang="sk-SK" b="1" dirty="0" err="1" smtClean="0"/>
              <a:t>snímky</a:t>
            </a:r>
            <a:r>
              <a:rPr lang="sk-SK" b="1" dirty="0" err="1" smtClean="0">
                <a:sym typeface="Symbol"/>
              </a:rPr>
              <a:t></a:t>
            </a:r>
            <a:r>
              <a:rPr lang="sk-SK" b="1" dirty="0" err="1" smtClean="0"/>
              <a:t>Schémy</a:t>
            </a:r>
            <a:r>
              <a:rPr lang="sk-SK" b="1" dirty="0" smtClean="0"/>
              <a:t> animácií</a:t>
            </a:r>
            <a:r>
              <a:rPr lang="sk-SK" dirty="0" smtClean="0"/>
              <a:t> zadávame preddefinované animácie a cez ponuku </a:t>
            </a:r>
            <a:r>
              <a:rPr lang="sk-SK" b="1" dirty="0" err="1" smtClean="0"/>
              <a:t>Prezentácia</a:t>
            </a:r>
            <a:r>
              <a:rPr lang="sk-SK" b="1" dirty="0" err="1" smtClean="0">
                <a:sym typeface="Symbol"/>
              </a:rPr>
              <a:t></a:t>
            </a:r>
            <a:r>
              <a:rPr lang="sk-SK" b="1" dirty="0" err="1" smtClean="0"/>
              <a:t>Vlastné</a:t>
            </a:r>
            <a:r>
              <a:rPr lang="sk-SK" b="1" dirty="0" smtClean="0"/>
              <a:t> animácie... </a:t>
            </a:r>
            <a:r>
              <a:rPr lang="sk-SK" dirty="0" smtClean="0"/>
              <a:t>si dokážeme vytvárať animácie podľa svojho želania. </a:t>
            </a:r>
          </a:p>
          <a:p>
            <a:r>
              <a:rPr lang="sk-SK" dirty="0" smtClean="0"/>
              <a:t>Otvoríme pracovnú tablu </a:t>
            </a:r>
            <a:r>
              <a:rPr lang="sk-SK" b="1" dirty="0" smtClean="0"/>
              <a:t>Vlastné animácie</a:t>
            </a:r>
            <a:r>
              <a:rPr lang="sk-SK" dirty="0" smtClean="0"/>
              <a:t>, kde budeme postupne nastavovať, ktoré objekty sa majú animovať, v akom poradí a akým spôsobom.</a:t>
            </a:r>
          </a:p>
          <a:p>
            <a:r>
              <a:rPr lang="sk-SK" dirty="0" smtClean="0"/>
              <a:t>Označíme príslušný objekt na snímke a kliknutím na tlačidlo </a:t>
            </a:r>
            <a:r>
              <a:rPr lang="sk-SK" b="1" dirty="0" smtClean="0"/>
              <a:t>Pridať efekt</a:t>
            </a:r>
            <a:r>
              <a:rPr lang="sk-SK" dirty="0" smtClean="0"/>
              <a:t>  v pracovnej table si zvolíme (pridáme) typ </a:t>
            </a:r>
            <a:r>
              <a:rPr lang="sk-SK" dirty="0" smtClean="0"/>
              <a:t>efektu.</a:t>
            </a:r>
            <a:endParaRPr lang="sk-SK" dirty="0"/>
          </a:p>
        </p:txBody>
      </p:sp>
      <p:pic>
        <p:nvPicPr>
          <p:cNvPr id="22530" name="Picture 2"/>
          <p:cNvPicPr>
            <a:picLocks noChangeAspect="1" noChangeArrowheads="1"/>
          </p:cNvPicPr>
          <p:nvPr/>
        </p:nvPicPr>
        <p:blipFill>
          <a:blip r:embed="rId2" cstate="print"/>
          <a:srcRect/>
          <a:stretch>
            <a:fillRect/>
          </a:stretch>
        </p:blipFill>
        <p:spPr bwMode="auto">
          <a:xfrm>
            <a:off x="3635896" y="4856584"/>
            <a:ext cx="1614669" cy="372616"/>
          </a:xfrm>
          <a:prstGeom prst="rect">
            <a:avLst/>
          </a:prstGeom>
          <a:noFill/>
          <a:ln w="9525">
            <a:noFill/>
            <a:miter lim="800000"/>
            <a:headEnd/>
            <a:tailEnd/>
          </a:ln>
        </p:spPr>
      </p:pic>
      <p:pic>
        <p:nvPicPr>
          <p:cNvPr id="5"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a:off x="2771800" y="4797152"/>
            <a:ext cx="576064" cy="576064"/>
          </a:xfrm>
          <a:prstGeom prst="rect">
            <a:avLst/>
          </a:prstGeom>
          <a:noFill/>
        </p:spPr>
      </p:pic>
      <p:sp>
        <p:nvSpPr>
          <p:cNvPr id="6" name="Obdélník 5"/>
          <p:cNvSpPr/>
          <p:nvPr/>
        </p:nvSpPr>
        <p:spPr>
          <a:xfrm>
            <a:off x="611560" y="5517232"/>
            <a:ext cx="8064896" cy="1015663"/>
          </a:xfrm>
          <a:prstGeom prst="rect">
            <a:avLst/>
          </a:prstGeom>
        </p:spPr>
        <p:txBody>
          <a:bodyPr wrap="square">
            <a:spAutoFit/>
          </a:bodyPr>
          <a:lstStyle/>
          <a:p>
            <a:r>
              <a:rPr lang="sk-SK" sz="2000" dirty="0" smtClean="0"/>
              <a:t>Nie </a:t>
            </a:r>
            <a:r>
              <a:rPr lang="sk-SK" sz="2000" dirty="0" smtClean="0"/>
              <a:t>je celkom možné popísať všetky efekty a všetky ich možné nastavenia, lebo tých rôznych nastavení je veľa. Na príklade si ukážeme pridanie jedného efektu. Ostatné efekty si môžete sami vyskúšať.</a:t>
            </a:r>
            <a:endParaRPr lang="sk-SK" sz="2000" dirty="0"/>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5496" y="332656"/>
            <a:ext cx="8784976" cy="936104"/>
          </a:xfrm>
        </p:spPr>
        <p:txBody>
          <a:bodyPr>
            <a:noAutofit/>
          </a:bodyPr>
          <a:lstStyle/>
          <a:p>
            <a:pPr>
              <a:buNone/>
            </a:pPr>
            <a:r>
              <a:rPr lang="sk-SK" sz="2000" dirty="0" smtClean="0"/>
              <a:t>      Nie </a:t>
            </a:r>
            <a:r>
              <a:rPr lang="sk-SK" sz="2000" dirty="0" smtClean="0"/>
              <a:t>je celkom možné popísať všetky efekty a všetky ich možné </a:t>
            </a:r>
            <a:r>
              <a:rPr lang="sk-SK" sz="2000" dirty="0" smtClean="0"/>
              <a:t>nastavenia, lebo </a:t>
            </a:r>
            <a:r>
              <a:rPr lang="sk-SK" sz="2000" dirty="0" smtClean="0"/>
              <a:t>tých rôznych nastavení je veľa. Na príklade si ukážeme </a:t>
            </a:r>
            <a:r>
              <a:rPr lang="sk-SK" sz="2000" dirty="0" smtClean="0"/>
              <a:t>pridanie jedného </a:t>
            </a:r>
            <a:r>
              <a:rPr lang="sk-SK" sz="2000" dirty="0" smtClean="0"/>
              <a:t>efektu. Ostatné efekty si môžete sami vyskúšať</a:t>
            </a:r>
            <a:r>
              <a:rPr lang="sk-SK" sz="2000" dirty="0" smtClean="0"/>
              <a:t>.</a:t>
            </a:r>
          </a:p>
        </p:txBody>
      </p:sp>
      <p:pic>
        <p:nvPicPr>
          <p:cNvPr id="23554" name="Picture 2"/>
          <p:cNvPicPr>
            <a:picLocks noChangeAspect="1" noChangeArrowheads="1"/>
          </p:cNvPicPr>
          <p:nvPr/>
        </p:nvPicPr>
        <p:blipFill>
          <a:blip r:embed="rId3" cstate="print"/>
          <a:srcRect/>
          <a:stretch>
            <a:fillRect/>
          </a:stretch>
        </p:blipFill>
        <p:spPr bwMode="auto">
          <a:xfrm>
            <a:off x="6732240" y="1484784"/>
            <a:ext cx="2119868" cy="3684637"/>
          </a:xfrm>
          <a:prstGeom prst="rect">
            <a:avLst/>
          </a:prstGeom>
          <a:noFill/>
          <a:ln w="9525">
            <a:solidFill>
              <a:srgbClr val="000000"/>
            </a:solidFill>
            <a:miter lim="800000"/>
            <a:headEnd/>
            <a:tailEnd/>
          </a:ln>
        </p:spPr>
      </p:pic>
      <p:sp>
        <p:nvSpPr>
          <p:cNvPr id="5" name="Obdélník 4"/>
          <p:cNvSpPr/>
          <p:nvPr/>
        </p:nvSpPr>
        <p:spPr>
          <a:xfrm>
            <a:off x="323528" y="1556792"/>
            <a:ext cx="5616624" cy="646331"/>
          </a:xfrm>
          <a:prstGeom prst="rect">
            <a:avLst/>
          </a:prstGeom>
        </p:spPr>
        <p:txBody>
          <a:bodyPr wrap="square">
            <a:spAutoFit/>
          </a:bodyPr>
          <a:lstStyle/>
          <a:p>
            <a:pPr algn="ctr"/>
            <a:r>
              <a:rPr lang="sk-SK" dirty="0" smtClean="0"/>
              <a:t>Ďalším nastavením je </a:t>
            </a:r>
            <a:r>
              <a:rPr lang="sk-SK" b="1" dirty="0" smtClean="0"/>
              <a:t>rýchlosť</a:t>
            </a:r>
            <a:r>
              <a:rPr lang="sk-SK" dirty="0" smtClean="0"/>
              <a:t> vykonania animácie daného objektu. </a:t>
            </a:r>
            <a:endParaRPr lang="sk-SK" dirty="0"/>
          </a:p>
        </p:txBody>
      </p:sp>
      <p:pic>
        <p:nvPicPr>
          <p:cNvPr id="6" name="Picture 4" descr="C:\Users\Weltzl\AppData\Local\Microsoft\Windows\Temporary Internet Files\Content.IE5\L2PNQ4FS\MC900442144[1].png"/>
          <p:cNvPicPr>
            <a:picLocks noChangeAspect="1" noChangeArrowheads="1"/>
          </p:cNvPicPr>
          <p:nvPr/>
        </p:nvPicPr>
        <p:blipFill>
          <a:blip r:embed="rId4" cstate="print"/>
          <a:srcRect/>
          <a:stretch>
            <a:fillRect/>
          </a:stretch>
        </p:blipFill>
        <p:spPr bwMode="auto">
          <a:xfrm>
            <a:off x="5940152" y="1628800"/>
            <a:ext cx="576064" cy="576064"/>
          </a:xfrm>
          <a:prstGeom prst="rect">
            <a:avLst/>
          </a:prstGeom>
          <a:noFill/>
        </p:spPr>
      </p:pic>
      <p:sp>
        <p:nvSpPr>
          <p:cNvPr id="7" name="Obdélník 6"/>
          <p:cNvSpPr/>
          <p:nvPr/>
        </p:nvSpPr>
        <p:spPr>
          <a:xfrm>
            <a:off x="395536" y="2564904"/>
            <a:ext cx="4572000" cy="1200329"/>
          </a:xfrm>
          <a:prstGeom prst="rect">
            <a:avLst/>
          </a:prstGeom>
        </p:spPr>
        <p:txBody>
          <a:bodyPr>
            <a:spAutoFit/>
          </a:bodyPr>
          <a:lstStyle/>
          <a:p>
            <a:r>
              <a:rPr lang="sk-SK" dirty="0" smtClean="0"/>
              <a:t>Ak chceme animovanému objektu nastaviť ďalšie vlastnosti, klikneme na šípku pri danej animácii a v kontextovej ponuke zvolíme položku </a:t>
            </a:r>
            <a:r>
              <a:rPr lang="sk-SK" b="1" dirty="0" smtClean="0"/>
              <a:t>Možnosti efektu</a:t>
            </a:r>
            <a:r>
              <a:rPr lang="sk-SK" dirty="0" smtClean="0"/>
              <a:t>. </a:t>
            </a:r>
            <a:endParaRPr lang="sk-SK" dirty="0"/>
          </a:p>
        </p:txBody>
      </p:sp>
      <p:pic>
        <p:nvPicPr>
          <p:cNvPr id="23555" name="Picture 3"/>
          <p:cNvPicPr>
            <a:picLocks noChangeAspect="1" noChangeArrowheads="1"/>
          </p:cNvPicPr>
          <p:nvPr/>
        </p:nvPicPr>
        <p:blipFill>
          <a:blip r:embed="rId5" cstate="print"/>
          <a:srcRect l="3705" r="1852" b="984"/>
          <a:stretch>
            <a:fillRect/>
          </a:stretch>
        </p:blipFill>
        <p:spPr bwMode="auto">
          <a:xfrm>
            <a:off x="755576" y="4330841"/>
            <a:ext cx="2520280" cy="2482535"/>
          </a:xfrm>
          <a:prstGeom prst="rect">
            <a:avLst/>
          </a:prstGeom>
          <a:noFill/>
          <a:ln w="9525">
            <a:solidFill>
              <a:srgbClr val="000000"/>
            </a:solidFill>
            <a:miter lim="800000"/>
            <a:headEnd/>
            <a:tailEnd/>
          </a:ln>
        </p:spPr>
      </p:pic>
      <p:pic>
        <p:nvPicPr>
          <p:cNvPr id="9" name="Picture 6" descr="C:\Users\Weltzl\AppData\Local\Microsoft\Windows\Temporary Internet Files\Content.IE5\ST6WAV85\MC900442146[1].png"/>
          <p:cNvPicPr>
            <a:picLocks noChangeAspect="1" noChangeArrowheads="1"/>
          </p:cNvPicPr>
          <p:nvPr/>
        </p:nvPicPr>
        <p:blipFill>
          <a:blip r:embed="rId6" cstate="print"/>
          <a:srcRect/>
          <a:stretch>
            <a:fillRect/>
          </a:stretch>
        </p:blipFill>
        <p:spPr bwMode="auto">
          <a:xfrm>
            <a:off x="1763688" y="3717032"/>
            <a:ext cx="520407" cy="530746"/>
          </a:xfrm>
          <a:prstGeom prst="rect">
            <a:avLst/>
          </a:prstGeom>
          <a:noFill/>
        </p:spPr>
      </p:pic>
    </p:spTree>
  </p:cSld>
  <p:clrMapOvr>
    <a:masterClrMapping/>
  </p:clrMapOvr>
  <p:transition>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9"/>
            <a:ext cx="8507288" cy="3096343"/>
          </a:xfrm>
        </p:spPr>
        <p:txBody>
          <a:bodyPr>
            <a:normAutofit fontScale="85000" lnSpcReduction="20000"/>
          </a:bodyPr>
          <a:lstStyle/>
          <a:p>
            <a:r>
              <a:rPr lang="sk-SK" dirty="0" smtClean="0"/>
              <a:t>Nasledujúci obrázok názorne ukazuje podrobné nastavenie efektu. </a:t>
            </a:r>
          </a:p>
          <a:p>
            <a:r>
              <a:rPr lang="sk-SK" dirty="0" smtClean="0"/>
              <a:t>Keď efekt aplikujeme na text, tento sa môže prejaviť rôznymi spôsobmi – môže naraz ovplyvniť celý text, môže pôsobiť po slovách alebo po jednotlivých písmenkách. Ak text obsahuje viac </a:t>
            </a:r>
            <a:r>
              <a:rPr lang="sk-SK" dirty="0" err="1" smtClean="0"/>
              <a:t>odstavcov</a:t>
            </a:r>
            <a:r>
              <a:rPr lang="sk-SK" dirty="0" smtClean="0"/>
              <a:t>, je možné nastaviť aj úrovne delenia na </a:t>
            </a:r>
            <a:r>
              <a:rPr lang="sk-SK" dirty="0" err="1" smtClean="0"/>
              <a:t>odstavce</a:t>
            </a:r>
            <a:r>
              <a:rPr lang="sk-SK" dirty="0" smtClean="0"/>
              <a:t>. Nie je však vhodné nastavovať dlhotrvajúce efekty na jednotlivé písmená textu – efekt potom trvá zbytočne dlho.</a:t>
            </a:r>
          </a:p>
          <a:p>
            <a:r>
              <a:rPr lang="sk-SK" dirty="0" smtClean="0"/>
              <a:t>Je </a:t>
            </a:r>
            <a:r>
              <a:rPr lang="sk-SK" dirty="0" smtClean="0"/>
              <a:t>dôležité, aby sme našu prezentáciu nepresýtili rôznymi efektmi. Jej forma by mala zodpovedať obsahu. V tomto prípade je menej často viac.</a:t>
            </a:r>
          </a:p>
          <a:p>
            <a:endParaRPr lang="sk-SK" dirty="0"/>
          </a:p>
        </p:txBody>
      </p:sp>
      <p:pic>
        <p:nvPicPr>
          <p:cNvPr id="24578" name="Picture 2"/>
          <p:cNvPicPr>
            <a:picLocks noChangeAspect="1" noChangeArrowheads="1"/>
          </p:cNvPicPr>
          <p:nvPr/>
        </p:nvPicPr>
        <p:blipFill>
          <a:blip r:embed="rId2" cstate="print"/>
          <a:srcRect/>
          <a:stretch>
            <a:fillRect/>
          </a:stretch>
        </p:blipFill>
        <p:spPr bwMode="auto">
          <a:xfrm>
            <a:off x="2699792" y="3573354"/>
            <a:ext cx="3816424" cy="2953230"/>
          </a:xfrm>
          <a:prstGeom prst="rect">
            <a:avLst/>
          </a:prstGeom>
          <a:noFill/>
          <a:ln w="9525">
            <a:noFill/>
            <a:miter lim="800000"/>
            <a:headEnd/>
            <a:tailEnd/>
          </a:ln>
        </p:spPr>
      </p:pic>
    </p:spTree>
  </p:cSld>
  <p:clrMapOvr>
    <a:masterClrMapping/>
  </p:clrMapOvr>
  <p:transition>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78694"/>
            <a:ext cx="8507288" cy="778098"/>
          </a:xfrm>
        </p:spPr>
        <p:txBody>
          <a:bodyPr>
            <a:normAutofit fontScale="90000"/>
          </a:bodyPr>
          <a:lstStyle/>
          <a:p>
            <a:r>
              <a:rPr lang="sk-SK" dirty="0" smtClean="0"/>
              <a:t>Spôsob zobrazenia snímok v programe</a:t>
            </a:r>
            <a:endParaRPr lang="sk-SK" dirty="0"/>
          </a:p>
        </p:txBody>
      </p:sp>
      <p:sp>
        <p:nvSpPr>
          <p:cNvPr id="3" name="Zástupný symbol pro obsah 2"/>
          <p:cNvSpPr>
            <a:spLocks noGrp="1"/>
          </p:cNvSpPr>
          <p:nvPr>
            <p:ph idx="1"/>
          </p:nvPr>
        </p:nvSpPr>
        <p:spPr/>
        <p:txBody>
          <a:bodyPr>
            <a:normAutofit fontScale="62500" lnSpcReduction="20000"/>
          </a:bodyPr>
          <a:lstStyle/>
          <a:p>
            <a:r>
              <a:rPr lang="sk-SK" dirty="0" smtClean="0"/>
              <a:t>Počas </a:t>
            </a:r>
            <a:r>
              <a:rPr lang="sk-SK" dirty="0" smtClean="0"/>
              <a:t>tvorby prezentácie máme v ľavej spodnej časti okna možnosť výberu zobrazenia prezentácie: . </a:t>
            </a:r>
          </a:p>
          <a:p>
            <a:r>
              <a:rPr lang="sk-SK" dirty="0" smtClean="0"/>
              <a:t>Prvá možnosť </a:t>
            </a:r>
            <a:r>
              <a:rPr lang="sk-SK" b="1" dirty="0" smtClean="0"/>
              <a:t>Normálne zobrazenie</a:t>
            </a:r>
            <a:r>
              <a:rPr lang="sk-SK" dirty="0" smtClean="0"/>
              <a:t>  </a:t>
            </a:r>
            <a:r>
              <a:rPr lang="sk-SK" dirty="0" smtClean="0"/>
              <a:t>            sa </a:t>
            </a:r>
            <a:r>
              <a:rPr lang="sk-SK" dirty="0" smtClean="0"/>
              <a:t>používa pri tvorbe a úprave prezentácie. V tomto zobrazení vidíme práve jednu snímku a túto môžeme upravovať. V ľavej časti okna programu vidíme zoznam všetkých snímok, pričom kliknutím na ľubovoľnú z nich sa nám táto zobrazí ako aktuálna, s ktorom môžeme práve pracovať. </a:t>
            </a:r>
          </a:p>
          <a:p>
            <a:r>
              <a:rPr lang="sk-SK" dirty="0" smtClean="0"/>
              <a:t>Pomocou druhej možnosti </a:t>
            </a:r>
            <a:r>
              <a:rPr lang="sk-SK" b="1" dirty="0" smtClean="0"/>
              <a:t>Zobraziť radenie snímok</a:t>
            </a:r>
            <a:r>
              <a:rPr lang="sk-SK" dirty="0" smtClean="0"/>
              <a:t>  </a:t>
            </a:r>
            <a:r>
              <a:rPr lang="sk-SK" dirty="0" smtClean="0"/>
              <a:t>             máme </a:t>
            </a:r>
            <a:r>
              <a:rPr lang="sk-SK" dirty="0" smtClean="0"/>
              <a:t>možnosť zobraziť si poradie snímok s ich náhľadmi. V tomto zobrazení ľahko môžeme zmeniť poradie snímok – jednoducho chytíme ľavým tlačidlom myši príslušnú snímku a presunieme ju na nové miesto. V tomto zobrazení nemôžeme nijako meniť obsah jednotlivých snímok. </a:t>
            </a:r>
          </a:p>
          <a:p>
            <a:r>
              <a:rPr lang="sk-SK" dirty="0" smtClean="0"/>
              <a:t>Posledná možnosť slúži </a:t>
            </a:r>
            <a:r>
              <a:rPr lang="sk-SK" b="1" dirty="0" smtClean="0"/>
              <a:t>Prezentácia (od aktuálnej snímky)</a:t>
            </a:r>
            <a:r>
              <a:rPr lang="sk-SK" dirty="0" smtClean="0"/>
              <a:t>  </a:t>
            </a:r>
            <a:r>
              <a:rPr lang="sk-SK" dirty="0" smtClean="0"/>
              <a:t>             nám </a:t>
            </a:r>
            <a:r>
              <a:rPr lang="sk-SK" dirty="0" smtClean="0"/>
              <a:t>spustí prezentáciu, pričom začne práve aktuálnou snímkou. Túto možnosť je vhodné využiť napr. vtedy, ak sme uprostred prezentácie, vkladáme efekty objektom a potrebujeme zistiť, ako budú zvolené efekty vyzerať vo výslednej prezentácii. Ak by sme prezentáciu spustili celú (ak prvej snímky), museli by sme sa preklikať postupne až ku nami požadovanej snímke. A to môže byť zdĺhavé. </a:t>
            </a:r>
            <a:endParaRPr lang="sk-SK" dirty="0"/>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k-SK"/>
          </a:p>
        </p:txBody>
      </p:sp>
      <p:pic>
        <p:nvPicPr>
          <p:cNvPr id="25601" name="Picture 1"/>
          <p:cNvPicPr>
            <a:picLocks noChangeAspect="1" noChangeArrowheads="1"/>
          </p:cNvPicPr>
          <p:nvPr/>
        </p:nvPicPr>
        <p:blipFill>
          <a:blip r:embed="rId2" cstate="print"/>
          <a:srcRect l="5928"/>
          <a:stretch>
            <a:fillRect/>
          </a:stretch>
        </p:blipFill>
        <p:spPr bwMode="auto">
          <a:xfrm>
            <a:off x="3695459" y="1844824"/>
            <a:ext cx="660517" cy="233933"/>
          </a:xfrm>
          <a:prstGeom prst="rect">
            <a:avLst/>
          </a:prstGeom>
          <a:noFill/>
        </p:spPr>
      </p:pic>
      <p:sp>
        <p:nvSpPr>
          <p:cNvPr id="25603" name="Rectangle 3"/>
          <p:cNvSpPr>
            <a:spLocks noChangeArrowheads="1"/>
          </p:cNvSpPr>
          <p:nvPr/>
        </p:nvSpPr>
        <p:spPr bwMode="auto">
          <a:xfrm>
            <a:off x="0" y="161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800" b="0" i="0" u="none" strike="noStrike" cap="none" normalizeH="0" baseline="0" smtClean="0">
                <a:ln>
                  <a:noFill/>
                </a:ln>
                <a:solidFill>
                  <a:schemeClr val="tx1"/>
                </a:solidFill>
                <a:effectLst/>
                <a:latin typeface="Verdana" pitchFamily="34" charset="0"/>
                <a:ea typeface="Times New Roman" pitchFamily="18" charset="0"/>
                <a:cs typeface="Times New Roman" pitchFamily="18" charset="0"/>
              </a:rPr>
              <a:t>. </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pic>
        <p:nvPicPr>
          <p:cNvPr id="25604" name="Picture 4" descr="prezentacia-norm_zobrazenie"/>
          <p:cNvPicPr>
            <a:picLocks noChangeAspect="1" noChangeArrowheads="1"/>
          </p:cNvPicPr>
          <p:nvPr/>
        </p:nvPicPr>
        <p:blipFill>
          <a:blip r:embed="rId3" cstate="print"/>
          <a:srcRect/>
          <a:stretch>
            <a:fillRect/>
          </a:stretch>
        </p:blipFill>
        <p:spPr bwMode="auto">
          <a:xfrm>
            <a:off x="4572000" y="2124472"/>
            <a:ext cx="224408" cy="224408"/>
          </a:xfrm>
          <a:prstGeom prst="rect">
            <a:avLst/>
          </a:prstGeom>
          <a:noFill/>
          <a:ln w="9525">
            <a:noFill/>
            <a:miter lim="800000"/>
            <a:headEnd/>
            <a:tailEnd/>
          </a:ln>
        </p:spPr>
      </p:pic>
      <p:pic>
        <p:nvPicPr>
          <p:cNvPr id="25605" name="Picture 5" descr="prezentacia-radenie_snimok"/>
          <p:cNvPicPr>
            <a:picLocks noChangeAspect="1" noChangeArrowheads="1"/>
          </p:cNvPicPr>
          <p:nvPr/>
        </p:nvPicPr>
        <p:blipFill>
          <a:blip r:embed="rId4" cstate="print"/>
          <a:srcRect/>
          <a:stretch>
            <a:fillRect/>
          </a:stretch>
        </p:blipFill>
        <p:spPr bwMode="auto">
          <a:xfrm>
            <a:off x="6156176" y="3249488"/>
            <a:ext cx="251520" cy="251520"/>
          </a:xfrm>
          <a:prstGeom prst="rect">
            <a:avLst/>
          </a:prstGeom>
          <a:noFill/>
          <a:ln w="9525">
            <a:noFill/>
            <a:miter lim="800000"/>
            <a:headEnd/>
            <a:tailEnd/>
          </a:ln>
        </p:spPr>
      </p:pic>
      <p:pic>
        <p:nvPicPr>
          <p:cNvPr id="25606" name="Picture 6" descr="prezentacia-spustenie"/>
          <p:cNvPicPr>
            <a:picLocks noChangeAspect="1" noChangeArrowheads="1"/>
          </p:cNvPicPr>
          <p:nvPr/>
        </p:nvPicPr>
        <p:blipFill>
          <a:blip r:embed="rId5" cstate="print"/>
          <a:srcRect/>
          <a:stretch>
            <a:fillRect/>
          </a:stretch>
        </p:blipFill>
        <p:spPr bwMode="auto">
          <a:xfrm>
            <a:off x="6732240" y="4437112"/>
            <a:ext cx="224408" cy="224408"/>
          </a:xfrm>
          <a:prstGeom prst="rect">
            <a:avLst/>
          </a:prstGeom>
          <a:noFill/>
          <a:ln w="9525">
            <a:noFill/>
            <a:miter lim="800000"/>
            <a:headEnd/>
            <a:tailEnd/>
          </a:ln>
        </p:spPr>
      </p:pic>
      <p:pic>
        <p:nvPicPr>
          <p:cNvPr id="10" name="Picture 4" descr="C:\Users\Weltzl\AppData\Local\Microsoft\Windows\Temporary Internet Files\Content.IE5\L2PNQ4FS\MC900442144[1].png"/>
          <p:cNvPicPr>
            <a:picLocks noChangeAspect="1" noChangeArrowheads="1"/>
          </p:cNvPicPr>
          <p:nvPr/>
        </p:nvPicPr>
        <p:blipFill>
          <a:blip r:embed="rId6" cstate="print"/>
          <a:srcRect/>
          <a:stretch>
            <a:fillRect/>
          </a:stretch>
        </p:blipFill>
        <p:spPr bwMode="auto">
          <a:xfrm>
            <a:off x="3275856" y="1844824"/>
            <a:ext cx="288032" cy="288032"/>
          </a:xfrm>
          <a:prstGeom prst="rect">
            <a:avLst/>
          </a:prstGeom>
          <a:noFill/>
        </p:spPr>
      </p:pic>
      <p:pic>
        <p:nvPicPr>
          <p:cNvPr id="11" name="Picture 4" descr="C:\Users\Weltzl\AppData\Local\Microsoft\Windows\Temporary Internet Files\Content.IE5\L2PNQ4FS\MC900442144[1].png"/>
          <p:cNvPicPr>
            <a:picLocks noChangeAspect="1" noChangeArrowheads="1"/>
          </p:cNvPicPr>
          <p:nvPr/>
        </p:nvPicPr>
        <p:blipFill>
          <a:blip r:embed="rId6" cstate="print"/>
          <a:srcRect/>
          <a:stretch>
            <a:fillRect/>
          </a:stretch>
        </p:blipFill>
        <p:spPr bwMode="auto">
          <a:xfrm>
            <a:off x="4283968" y="2132856"/>
            <a:ext cx="216024" cy="216024"/>
          </a:xfrm>
          <a:prstGeom prst="rect">
            <a:avLst/>
          </a:prstGeom>
          <a:noFill/>
        </p:spPr>
      </p:pic>
      <p:pic>
        <p:nvPicPr>
          <p:cNvPr id="12" name="Picture 4" descr="C:\Users\Weltzl\AppData\Local\Microsoft\Windows\Temporary Internet Files\Content.IE5\L2PNQ4FS\MC900442144[1].png"/>
          <p:cNvPicPr>
            <a:picLocks noChangeAspect="1" noChangeArrowheads="1"/>
          </p:cNvPicPr>
          <p:nvPr/>
        </p:nvPicPr>
        <p:blipFill>
          <a:blip r:embed="rId6" cstate="print"/>
          <a:srcRect/>
          <a:stretch>
            <a:fillRect/>
          </a:stretch>
        </p:blipFill>
        <p:spPr bwMode="auto">
          <a:xfrm>
            <a:off x="5724128" y="3212976"/>
            <a:ext cx="288032" cy="288032"/>
          </a:xfrm>
          <a:prstGeom prst="rect">
            <a:avLst/>
          </a:prstGeom>
          <a:noFill/>
        </p:spPr>
      </p:pic>
      <p:pic>
        <p:nvPicPr>
          <p:cNvPr id="13" name="Picture 4" descr="C:\Users\Weltzl\AppData\Local\Microsoft\Windows\Temporary Internet Files\Content.IE5\L2PNQ4FS\MC900442144[1].png"/>
          <p:cNvPicPr>
            <a:picLocks noChangeAspect="1" noChangeArrowheads="1"/>
          </p:cNvPicPr>
          <p:nvPr/>
        </p:nvPicPr>
        <p:blipFill>
          <a:blip r:embed="rId6" cstate="print"/>
          <a:srcRect/>
          <a:stretch>
            <a:fillRect/>
          </a:stretch>
        </p:blipFill>
        <p:spPr bwMode="auto">
          <a:xfrm>
            <a:off x="6300192" y="4365104"/>
            <a:ext cx="288032" cy="288032"/>
          </a:xfrm>
          <a:prstGeom prst="rect">
            <a:avLst/>
          </a:prstGeom>
          <a:noFill/>
        </p:spPr>
      </p:pic>
    </p:spTree>
  </p:cSld>
  <p:clrMapOvr>
    <a:masterClrMapping/>
  </p:clrMapOvr>
  <p:transition>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507288" cy="706090"/>
          </a:xfrm>
        </p:spPr>
        <p:txBody>
          <a:bodyPr>
            <a:normAutofit fontScale="90000"/>
          </a:bodyPr>
          <a:lstStyle/>
          <a:p>
            <a:r>
              <a:rPr lang="sk-SK" b="1" cap="small" dirty="0" smtClean="0"/>
              <a:t>Šablóna</a:t>
            </a:r>
            <a:endParaRPr lang="sk-SK" dirty="0"/>
          </a:p>
        </p:txBody>
      </p:sp>
      <p:sp>
        <p:nvSpPr>
          <p:cNvPr id="3" name="Zástupný symbol pro obsah 2"/>
          <p:cNvSpPr>
            <a:spLocks noGrp="1"/>
          </p:cNvSpPr>
          <p:nvPr>
            <p:ph idx="1"/>
          </p:nvPr>
        </p:nvSpPr>
        <p:spPr>
          <a:xfrm>
            <a:off x="251520" y="980728"/>
            <a:ext cx="5544616" cy="5616624"/>
          </a:xfrm>
        </p:spPr>
        <p:txBody>
          <a:bodyPr>
            <a:normAutofit fontScale="77500" lnSpcReduction="20000"/>
          </a:bodyPr>
          <a:lstStyle/>
          <a:p>
            <a:r>
              <a:rPr lang="sk-SK" dirty="0" smtClean="0"/>
              <a:t>Všeobecná zostava vlastností prezentácie. Vo verzii 2000 sa nachádza priamo v ponuke </a:t>
            </a:r>
            <a:r>
              <a:rPr lang="sk-SK" b="1" dirty="0" smtClean="0"/>
              <a:t>Formát - Šablóna</a:t>
            </a:r>
            <a:r>
              <a:rPr lang="sk-SK" b="1" dirty="0" smtClean="0"/>
              <a:t>.</a:t>
            </a:r>
          </a:p>
          <a:p>
            <a:r>
              <a:rPr lang="sk-SK" b="1" dirty="0" smtClean="0"/>
              <a:t>Šablóna </a:t>
            </a:r>
            <a:r>
              <a:rPr lang="sk-SK" b="1" dirty="0" smtClean="0"/>
              <a:t>návrhu</a:t>
            </a:r>
            <a:r>
              <a:rPr lang="sk-SK" dirty="0" smtClean="0"/>
              <a:t> - určí vzhľad prezentácie.</a:t>
            </a:r>
          </a:p>
          <a:p>
            <a:r>
              <a:rPr lang="sk-SK" b="1" dirty="0" smtClean="0"/>
              <a:t>Šablóna obsahu</a:t>
            </a:r>
            <a:r>
              <a:rPr lang="sk-SK" dirty="0" smtClean="0"/>
              <a:t> - určí vzhľad i obsah prezentácie: rad snímok, text, pozadie, objekty (tabuľky, </a:t>
            </a:r>
            <a:r>
              <a:rPr lang="sk-SK" dirty="0" smtClean="0"/>
              <a:t>grafy,</a:t>
            </a:r>
            <a:r>
              <a:rPr lang="sk-SK" dirty="0" smtClean="0"/>
              <a:t> obrázky, organizačné diagramy atď.).</a:t>
            </a:r>
          </a:p>
          <a:p>
            <a:r>
              <a:rPr lang="sk-SK" b="1" dirty="0" smtClean="0"/>
              <a:t>Farebná schéma</a:t>
            </a:r>
            <a:r>
              <a:rPr lang="sk-SK" dirty="0" smtClean="0"/>
              <a:t> - farebná zostava snímok.</a:t>
            </a:r>
          </a:p>
          <a:p>
            <a:r>
              <a:rPr lang="sk-SK" b="1" dirty="0" smtClean="0"/>
              <a:t>Animačná </a:t>
            </a:r>
            <a:r>
              <a:rPr lang="sk-SK" b="1" dirty="0" smtClean="0"/>
              <a:t>schéma</a:t>
            </a:r>
            <a:r>
              <a:rPr lang="sk-SK" dirty="0" smtClean="0"/>
              <a:t> - animácia je spôsob objavenia sa jednotlivých objektov na snímke.</a:t>
            </a:r>
          </a:p>
          <a:p>
            <a:r>
              <a:rPr lang="sk-SK" dirty="0" smtClean="0"/>
              <a:t>Ponuka </a:t>
            </a:r>
            <a:r>
              <a:rPr lang="sk-SK" dirty="0" smtClean="0"/>
              <a:t>Formát Ponuka </a:t>
            </a:r>
            <a:r>
              <a:rPr lang="sk-SK" dirty="0" smtClean="0"/>
              <a:t>Formát obsahuje</a:t>
            </a:r>
            <a:r>
              <a:rPr lang="sk-SK" dirty="0" smtClean="0"/>
              <a:t>: </a:t>
            </a:r>
            <a:r>
              <a:rPr lang="sk-SK" b="1" dirty="0" smtClean="0"/>
              <a:t>Pozadie</a:t>
            </a:r>
            <a:r>
              <a:rPr lang="sk-SK" dirty="0" smtClean="0"/>
              <a:t> - pozadie snímok (Formát - Pozadí).</a:t>
            </a:r>
          </a:p>
          <a:p>
            <a:r>
              <a:rPr lang="sk-SK" b="1" dirty="0" smtClean="0"/>
              <a:t>Motív</a:t>
            </a:r>
            <a:r>
              <a:rPr lang="sk-SK" dirty="0" smtClean="0"/>
              <a:t> - </a:t>
            </a:r>
            <a:r>
              <a:rPr lang="sk-SK" dirty="0" err="1" smtClean="0"/>
              <a:t>Sada</a:t>
            </a:r>
            <a:r>
              <a:rPr lang="sk-SK" dirty="0" smtClean="0"/>
              <a:t> štýlov, zostava. Vo verzii 2000 v tejto ponuke sa nachádza aj </a:t>
            </a:r>
            <a:r>
              <a:rPr lang="sk-SK" b="1" dirty="0" smtClean="0"/>
              <a:t>Šablóna a Rozloženie.</a:t>
            </a:r>
            <a:endParaRPr lang="sk-SK" dirty="0" smtClean="0"/>
          </a:p>
          <a:p>
            <a:endParaRPr lang="sk-SK" dirty="0"/>
          </a:p>
        </p:txBody>
      </p:sp>
      <p:pic>
        <p:nvPicPr>
          <p:cNvPr id="4" name="Picture 2" descr="Úpravy"/>
          <p:cNvPicPr>
            <a:picLocks noChangeAspect="1" noChangeArrowheads="1"/>
          </p:cNvPicPr>
          <p:nvPr/>
        </p:nvPicPr>
        <p:blipFill>
          <a:blip r:embed="rId2" cstate="print"/>
          <a:srcRect/>
          <a:stretch>
            <a:fillRect/>
          </a:stretch>
        </p:blipFill>
        <p:spPr bwMode="auto">
          <a:xfrm>
            <a:off x="5868144" y="980728"/>
            <a:ext cx="3117801" cy="4869160"/>
          </a:xfrm>
          <a:prstGeom prst="rect">
            <a:avLst/>
          </a:prstGeom>
          <a:noFill/>
        </p:spPr>
      </p:pic>
    </p:spTree>
  </p:cSld>
  <p:clrMapOvr>
    <a:masterClrMapping/>
  </p:clrMapOvr>
  <p:transition>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t>Tlač prezentácie</a:t>
            </a:r>
            <a:r>
              <a:rPr lang="sk-SK" dirty="0" smtClean="0"/>
              <a:t/>
            </a:r>
            <a:br>
              <a:rPr lang="sk-SK" dirty="0" smtClean="0"/>
            </a:br>
            <a:endParaRPr lang="sk-SK" dirty="0"/>
          </a:p>
        </p:txBody>
      </p:sp>
      <p:sp>
        <p:nvSpPr>
          <p:cNvPr id="3" name="Zástupný symbol pro obsah 2"/>
          <p:cNvSpPr>
            <a:spLocks noGrp="1"/>
          </p:cNvSpPr>
          <p:nvPr>
            <p:ph idx="1"/>
          </p:nvPr>
        </p:nvSpPr>
        <p:spPr>
          <a:xfrm>
            <a:off x="457200" y="1600200"/>
            <a:ext cx="4546848" cy="4997152"/>
          </a:xfrm>
        </p:spPr>
        <p:txBody>
          <a:bodyPr>
            <a:normAutofit fontScale="85000" lnSpcReduction="20000"/>
          </a:bodyPr>
          <a:lstStyle/>
          <a:p>
            <a:r>
              <a:rPr lang="sk-SK" dirty="0" smtClean="0"/>
              <a:t>Tlač prezentácie na papier alebo na priehľadné fólie môžete aktivovať cez príkaz </a:t>
            </a:r>
            <a:r>
              <a:rPr lang="sk-SK" b="1" dirty="0" err="1" smtClean="0"/>
              <a:t>Tisk</a:t>
            </a:r>
            <a:r>
              <a:rPr lang="sk-SK" b="1" dirty="0" smtClean="0"/>
              <a:t> (v ponuke Súbor)</a:t>
            </a:r>
            <a:r>
              <a:rPr lang="sk-SK" dirty="0" smtClean="0"/>
              <a:t> a vyberte požadovanú položku zo zoznamu</a:t>
            </a:r>
            <a:br>
              <a:rPr lang="sk-SK" dirty="0" smtClean="0"/>
            </a:br>
            <a:r>
              <a:rPr lang="sk-SK" b="1" dirty="0" smtClean="0"/>
              <a:t>Vytlačiť</a:t>
            </a:r>
            <a:r>
              <a:rPr lang="sk-SK" dirty="0" smtClean="0"/>
              <a:t>. Prezentáciu je možné exportovať (vrátane obrázkov na snímačoch a poznámok) do aplikácie Microsoft Word, kde môžeme vytvoriť mnohostránkové príručky alebo poznámky. Ak potrebujete príručku zloženú z dokumentov z viacerých aplikácií Office, použijete aplikáciu </a:t>
            </a:r>
            <a:r>
              <a:rPr lang="sk-SK" dirty="0" err="1" smtClean="0"/>
              <a:t>Binder</a:t>
            </a:r>
            <a:r>
              <a:rPr lang="sk-SK" dirty="0" smtClean="0"/>
              <a:t>, ktorá dokumenty zostaví pre tlač. Viac informácii sa môžete dozvedieť na kurze.</a:t>
            </a:r>
          </a:p>
          <a:p>
            <a:endParaRPr lang="sk-SK" dirty="0"/>
          </a:p>
        </p:txBody>
      </p:sp>
      <p:pic>
        <p:nvPicPr>
          <p:cNvPr id="32770" name="Picture 2" descr="C:\Users\Weltzl\Desktop\tlac_prezentacie.jpg"/>
          <p:cNvPicPr>
            <a:picLocks noChangeAspect="1" noChangeArrowheads="1"/>
          </p:cNvPicPr>
          <p:nvPr/>
        </p:nvPicPr>
        <p:blipFill>
          <a:blip r:embed="rId2" cstate="print"/>
          <a:srcRect/>
          <a:stretch>
            <a:fillRect/>
          </a:stretch>
        </p:blipFill>
        <p:spPr bwMode="auto">
          <a:xfrm>
            <a:off x="5580112" y="2276872"/>
            <a:ext cx="3450081" cy="3172966"/>
          </a:xfrm>
          <a:prstGeom prst="rect">
            <a:avLst/>
          </a:prstGeom>
          <a:noFill/>
        </p:spPr>
      </p:pic>
      <p:pic>
        <p:nvPicPr>
          <p:cNvPr id="5"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a:off x="4788024" y="3429000"/>
            <a:ext cx="576064" cy="576064"/>
          </a:xfrm>
          <a:prstGeom prst="rect">
            <a:avLst/>
          </a:prstGeom>
          <a:noFill/>
        </p:spPr>
      </p:pic>
    </p:spTree>
  </p:cSld>
  <p:clrMapOvr>
    <a:masterClrMapping/>
  </p:clrMapOvr>
  <p:transition>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13792"/>
            <a:ext cx="8229600" cy="1143000"/>
          </a:xfrm>
        </p:spPr>
        <p:txBody>
          <a:bodyPr>
            <a:normAutofit fontScale="90000"/>
          </a:bodyPr>
          <a:lstStyle/>
          <a:p>
            <a:r>
              <a:rPr lang="sk-SK" b="1" dirty="0" smtClean="0"/>
              <a:t>Zaheslovanie prezentácie</a:t>
            </a:r>
            <a:r>
              <a:rPr lang="sk-SK" b="1" dirty="0" smtClean="0"/>
              <a:t/>
            </a:r>
            <a:br>
              <a:rPr lang="sk-SK" b="1" dirty="0" smtClean="0"/>
            </a:br>
            <a:endParaRPr lang="sk-SK" dirty="0"/>
          </a:p>
        </p:txBody>
      </p:sp>
      <p:sp>
        <p:nvSpPr>
          <p:cNvPr id="3" name="Zástupný symbol pro obsah 2"/>
          <p:cNvSpPr>
            <a:spLocks noGrp="1"/>
          </p:cNvSpPr>
          <p:nvPr>
            <p:ph idx="1"/>
          </p:nvPr>
        </p:nvSpPr>
        <p:spPr>
          <a:xfrm>
            <a:off x="457200" y="1600200"/>
            <a:ext cx="3754760" cy="1108719"/>
          </a:xfrm>
        </p:spPr>
        <p:txBody>
          <a:bodyPr>
            <a:normAutofit fontScale="70000" lnSpcReduction="20000"/>
          </a:bodyPr>
          <a:lstStyle/>
          <a:p>
            <a:r>
              <a:rPr lang="sk-SK" b="1" dirty="0" smtClean="0"/>
              <a:t>1.</a:t>
            </a:r>
            <a:r>
              <a:rPr lang="sk-SK" dirty="0" smtClean="0"/>
              <a:t> Kliknite na tlačidlo </a:t>
            </a:r>
            <a:r>
              <a:rPr lang="sk-SK" i="1" dirty="0" smtClean="0"/>
              <a:t>Microsoft Office</a:t>
            </a:r>
            <a:r>
              <a:rPr lang="sk-SK" dirty="0" smtClean="0"/>
              <a:t>. Ďalej kliknite na </a:t>
            </a:r>
            <a:r>
              <a:rPr lang="sk-SK" dirty="0" smtClean="0"/>
              <a:t>položku </a:t>
            </a:r>
            <a:r>
              <a:rPr lang="sk-SK" i="1" dirty="0" smtClean="0"/>
              <a:t>Uložiť </a:t>
            </a:r>
            <a:r>
              <a:rPr lang="sk-SK" i="1" dirty="0" smtClean="0"/>
              <a:t>ako...</a:t>
            </a:r>
            <a:r>
              <a:rPr lang="sk-SK" dirty="0" smtClean="0"/>
              <a:t> a vyberte položku </a:t>
            </a:r>
            <a:r>
              <a:rPr lang="sk-SK" i="1" dirty="0" smtClean="0"/>
              <a:t>Ďalšie formáty</a:t>
            </a:r>
            <a:r>
              <a:rPr lang="sk-SK" dirty="0" smtClean="0"/>
              <a:t> </a:t>
            </a:r>
            <a:endParaRPr lang="sk-SK" dirty="0"/>
          </a:p>
        </p:txBody>
      </p:sp>
      <p:pic>
        <p:nvPicPr>
          <p:cNvPr id="33794" name="Picture 2" descr="Powerpoint 2007 - Uložiť ako - ďalšie formáty"/>
          <p:cNvPicPr>
            <a:picLocks noChangeAspect="1" noChangeArrowheads="1"/>
          </p:cNvPicPr>
          <p:nvPr/>
        </p:nvPicPr>
        <p:blipFill>
          <a:blip r:embed="rId2" cstate="print"/>
          <a:srcRect/>
          <a:stretch>
            <a:fillRect/>
          </a:stretch>
        </p:blipFill>
        <p:spPr bwMode="auto">
          <a:xfrm>
            <a:off x="5292080" y="924485"/>
            <a:ext cx="3456384" cy="3224595"/>
          </a:xfrm>
          <a:prstGeom prst="rect">
            <a:avLst/>
          </a:prstGeom>
          <a:noFill/>
        </p:spPr>
      </p:pic>
      <p:pic>
        <p:nvPicPr>
          <p:cNvPr id="5"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flipH="1">
            <a:off x="4932040" y="5157192"/>
            <a:ext cx="576064" cy="576064"/>
          </a:xfrm>
          <a:prstGeom prst="rect">
            <a:avLst/>
          </a:prstGeom>
          <a:noFill/>
        </p:spPr>
      </p:pic>
      <p:sp>
        <p:nvSpPr>
          <p:cNvPr id="6" name="Obdélník 5"/>
          <p:cNvSpPr/>
          <p:nvPr/>
        </p:nvSpPr>
        <p:spPr>
          <a:xfrm>
            <a:off x="5472608" y="4699010"/>
            <a:ext cx="3923928" cy="1754326"/>
          </a:xfrm>
          <a:prstGeom prst="rect">
            <a:avLst/>
          </a:prstGeom>
        </p:spPr>
        <p:txBody>
          <a:bodyPr wrap="square">
            <a:spAutoFit/>
          </a:bodyPr>
          <a:lstStyle/>
          <a:p>
            <a:r>
              <a:rPr lang="sk-SK" b="1" dirty="0" smtClean="0"/>
              <a:t>2.</a:t>
            </a:r>
            <a:r>
              <a:rPr lang="sk-SK" dirty="0" smtClean="0"/>
              <a:t> V dialógovom okne zadajte adresár, kam chcete uložiť vašu zaheslovanú prezentáciu. Zadajte názov vašej prezentácie a vo výberovom zozname kliknite na položku </a:t>
            </a:r>
            <a:r>
              <a:rPr lang="sk-SK" i="1" dirty="0" smtClean="0"/>
              <a:t>Čistá prezentácia programu </a:t>
            </a:r>
            <a:r>
              <a:rPr lang="sk-SK" i="1" dirty="0" err="1" smtClean="0"/>
              <a:t>Powerpoint</a:t>
            </a:r>
            <a:r>
              <a:rPr lang="sk-SK" i="1" dirty="0" smtClean="0"/>
              <a:t> - PPSX</a:t>
            </a:r>
            <a:endParaRPr lang="sk-SK" dirty="0"/>
          </a:p>
        </p:txBody>
      </p:sp>
      <p:pic>
        <p:nvPicPr>
          <p:cNvPr id="33796" name="Picture 4" descr="Powerpoint 2007 - uložiť ako ppsx"/>
          <p:cNvPicPr>
            <a:picLocks noChangeAspect="1" noChangeArrowheads="1"/>
          </p:cNvPicPr>
          <p:nvPr/>
        </p:nvPicPr>
        <p:blipFill>
          <a:blip r:embed="rId4" cstate="print"/>
          <a:srcRect/>
          <a:stretch>
            <a:fillRect/>
          </a:stretch>
        </p:blipFill>
        <p:spPr bwMode="auto">
          <a:xfrm>
            <a:off x="69184" y="3284984"/>
            <a:ext cx="4790848" cy="3356992"/>
          </a:xfrm>
          <a:prstGeom prst="rect">
            <a:avLst/>
          </a:prstGeom>
          <a:noFill/>
        </p:spPr>
      </p:pic>
      <p:pic>
        <p:nvPicPr>
          <p:cNvPr id="8"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a:off x="4427984" y="1844824"/>
            <a:ext cx="576064" cy="576064"/>
          </a:xfrm>
          <a:prstGeom prst="rect">
            <a:avLst/>
          </a:prstGeom>
          <a:noFill/>
        </p:spPr>
      </p:pic>
    </p:spTree>
  </p:cSld>
  <p:clrMapOvr>
    <a:masterClrMapping/>
  </p:clrMapOvr>
  <p:transition>
    <p:newsfla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5496" y="448073"/>
            <a:ext cx="4114800" cy="1468759"/>
          </a:xfrm>
        </p:spPr>
        <p:txBody>
          <a:bodyPr>
            <a:normAutofit fontScale="70000" lnSpcReduction="20000"/>
          </a:bodyPr>
          <a:lstStyle/>
          <a:p>
            <a:r>
              <a:rPr lang="sk-SK" b="1" dirty="0" smtClean="0"/>
              <a:t>3.</a:t>
            </a:r>
            <a:r>
              <a:rPr lang="sk-SK" dirty="0" smtClean="0"/>
              <a:t> V nasledujúcom kroku si nastavíme heslo pre úpravy prezentácie. Stále v tom istom dialógovom okne kliknite vľavo dole na tlačidlo </a:t>
            </a:r>
            <a:r>
              <a:rPr lang="sk-SK" i="1" dirty="0" smtClean="0"/>
              <a:t>Nástroje</a:t>
            </a:r>
            <a:r>
              <a:rPr lang="sk-SK" dirty="0" smtClean="0"/>
              <a:t> a vyberte položku </a:t>
            </a:r>
            <a:r>
              <a:rPr lang="sk-SK" b="1" dirty="0" smtClean="0"/>
              <a:t>Všeobecné</a:t>
            </a:r>
            <a:r>
              <a:rPr lang="sk-SK" b="1" i="1" dirty="0" smtClean="0"/>
              <a:t> možnosti</a:t>
            </a:r>
            <a:r>
              <a:rPr lang="sk-SK" dirty="0" smtClean="0"/>
              <a:t> </a:t>
            </a:r>
            <a:endParaRPr lang="sk-SK" dirty="0"/>
          </a:p>
        </p:txBody>
      </p:sp>
      <p:pic>
        <p:nvPicPr>
          <p:cNvPr id="35842" name="Picture 2" descr="Powerpoint 2007 - Všeobecné možnosti"/>
          <p:cNvPicPr>
            <a:picLocks noChangeAspect="1" noChangeArrowheads="1"/>
          </p:cNvPicPr>
          <p:nvPr/>
        </p:nvPicPr>
        <p:blipFill>
          <a:blip r:embed="rId2" cstate="print"/>
          <a:srcRect/>
          <a:stretch>
            <a:fillRect/>
          </a:stretch>
        </p:blipFill>
        <p:spPr bwMode="auto">
          <a:xfrm>
            <a:off x="4964772" y="188640"/>
            <a:ext cx="3999716" cy="3049167"/>
          </a:xfrm>
          <a:prstGeom prst="rect">
            <a:avLst/>
          </a:prstGeom>
          <a:noFill/>
        </p:spPr>
      </p:pic>
      <p:pic>
        <p:nvPicPr>
          <p:cNvPr id="5"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a:off x="4139952" y="764704"/>
            <a:ext cx="576064" cy="576064"/>
          </a:xfrm>
          <a:prstGeom prst="rect">
            <a:avLst/>
          </a:prstGeom>
          <a:noFill/>
        </p:spPr>
      </p:pic>
      <p:sp>
        <p:nvSpPr>
          <p:cNvPr id="6" name="Obdélník 5"/>
          <p:cNvSpPr/>
          <p:nvPr/>
        </p:nvSpPr>
        <p:spPr>
          <a:xfrm>
            <a:off x="5580112" y="3501008"/>
            <a:ext cx="3312368" cy="2862322"/>
          </a:xfrm>
          <a:prstGeom prst="rect">
            <a:avLst/>
          </a:prstGeom>
        </p:spPr>
        <p:txBody>
          <a:bodyPr wrap="square">
            <a:spAutoFit/>
          </a:bodyPr>
          <a:lstStyle/>
          <a:p>
            <a:r>
              <a:rPr lang="sk-SK" b="1" dirty="0" smtClean="0"/>
              <a:t>4</a:t>
            </a:r>
            <a:r>
              <a:rPr lang="sk-SK" dirty="0" smtClean="0"/>
              <a:t>. Zobrazí </a:t>
            </a:r>
            <a:r>
              <a:rPr lang="sk-SK" dirty="0" smtClean="0"/>
              <a:t>sa vám nové okno. Do políčka </a:t>
            </a:r>
            <a:r>
              <a:rPr lang="sk-SK" i="1" dirty="0" smtClean="0"/>
              <a:t>Heslo </a:t>
            </a:r>
            <a:r>
              <a:rPr lang="sk-SK" i="1" dirty="0" err="1" smtClean="0"/>
              <a:t>pro</a:t>
            </a:r>
            <a:r>
              <a:rPr lang="sk-SK" i="1" dirty="0" smtClean="0"/>
              <a:t> zápis</a:t>
            </a:r>
            <a:r>
              <a:rPr lang="sk-SK" dirty="0" smtClean="0"/>
              <a:t> zadajte heslo, ktorým budú chránené úpravy vo vašej prezentácii. Bez jeho znalosti nebude mať nikto oprávnenie upravovať vašu prezentáciu. Vyberte si silné heslo, ktoré bude tvorené z viacerých písmen a číslic, ale budete si ho môcť zapamätať. </a:t>
            </a:r>
            <a:endParaRPr lang="sk-SK" dirty="0"/>
          </a:p>
        </p:txBody>
      </p:sp>
      <p:pic>
        <p:nvPicPr>
          <p:cNvPr id="35844" name="Picture 4" descr="Powerpoint 2007 - nastavenie hesla pre otvorenie"/>
          <p:cNvPicPr>
            <a:picLocks noChangeAspect="1" noChangeArrowheads="1"/>
          </p:cNvPicPr>
          <p:nvPr/>
        </p:nvPicPr>
        <p:blipFill>
          <a:blip r:embed="rId4" cstate="print"/>
          <a:srcRect/>
          <a:stretch>
            <a:fillRect/>
          </a:stretch>
        </p:blipFill>
        <p:spPr bwMode="auto">
          <a:xfrm>
            <a:off x="395536" y="3212976"/>
            <a:ext cx="4377539" cy="3337199"/>
          </a:xfrm>
          <a:prstGeom prst="rect">
            <a:avLst/>
          </a:prstGeom>
          <a:noFill/>
        </p:spPr>
      </p:pic>
      <p:pic>
        <p:nvPicPr>
          <p:cNvPr id="8"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flipH="1">
            <a:off x="4932040" y="4653136"/>
            <a:ext cx="584448" cy="576064"/>
          </a:xfrm>
          <a:prstGeom prst="rect">
            <a:avLst/>
          </a:prstGeom>
          <a:noFill/>
        </p:spPr>
      </p:pic>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1143000"/>
          </a:xfrm>
        </p:spPr>
        <p:txBody>
          <a:bodyPr>
            <a:normAutofit fontScale="90000"/>
          </a:bodyPr>
          <a:lstStyle/>
          <a:p>
            <a:r>
              <a:rPr lang="sk-SK" b="1" dirty="0"/>
              <a:t>Microsoft PowerPoint XP</a:t>
            </a:r>
            <a:br>
              <a:rPr lang="sk-SK" b="1" dirty="0"/>
            </a:br>
            <a:endParaRPr lang="sk-SK" dirty="0"/>
          </a:p>
        </p:txBody>
      </p:sp>
      <p:sp>
        <p:nvSpPr>
          <p:cNvPr id="3" name="Zástupný symbol pro obsah 2"/>
          <p:cNvSpPr>
            <a:spLocks noGrp="1"/>
          </p:cNvSpPr>
          <p:nvPr>
            <p:ph idx="1"/>
          </p:nvPr>
        </p:nvSpPr>
        <p:spPr>
          <a:xfrm>
            <a:off x="323528" y="980728"/>
            <a:ext cx="4680520" cy="1224136"/>
          </a:xfrm>
        </p:spPr>
        <p:txBody>
          <a:bodyPr>
            <a:normAutofit fontScale="62500" lnSpcReduction="20000"/>
          </a:bodyPr>
          <a:lstStyle/>
          <a:p>
            <a:r>
              <a:rPr lang="sk-SK" dirty="0"/>
              <a:t>PowerPoint je nástroj na vytváranie prezentácií. Program spustíme </a:t>
            </a:r>
            <a:r>
              <a:rPr lang="sk-SK" dirty="0" smtClean="0"/>
              <a:t>dvojklikom </a:t>
            </a:r>
            <a:r>
              <a:rPr lang="sk-SK" dirty="0"/>
              <a:t>na ikonu </a:t>
            </a:r>
            <a:r>
              <a:rPr lang="sk-SK" dirty="0" err="1"/>
              <a:t>PowerPointu</a:t>
            </a:r>
            <a:r>
              <a:rPr lang="sk-SK" dirty="0"/>
              <a:t> na pracovnej ploche alebo cez ponuku </a:t>
            </a:r>
            <a:r>
              <a:rPr lang="sk-SK" b="1" dirty="0"/>
              <a:t>štart.</a:t>
            </a:r>
            <a:endParaRPr lang="sk-SK" dirty="0"/>
          </a:p>
          <a:p>
            <a:r>
              <a:rPr lang="sk-SK" b="1" cap="small" dirty="0"/>
              <a:t>Základná obrazovka</a:t>
            </a:r>
          </a:p>
          <a:p>
            <a:endParaRPr lang="sk-SK" dirty="0"/>
          </a:p>
        </p:txBody>
      </p:sp>
      <p:pic>
        <p:nvPicPr>
          <p:cNvPr id="5122" name="Picture 2"/>
          <p:cNvPicPr>
            <a:picLocks noChangeAspect="1" noChangeArrowheads="1"/>
          </p:cNvPicPr>
          <p:nvPr/>
        </p:nvPicPr>
        <p:blipFill>
          <a:blip r:embed="rId3" cstate="print"/>
          <a:srcRect/>
          <a:stretch>
            <a:fillRect/>
          </a:stretch>
        </p:blipFill>
        <p:spPr bwMode="auto">
          <a:xfrm>
            <a:off x="6156176" y="1124744"/>
            <a:ext cx="685800" cy="638175"/>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a:stretch>
            <a:fillRect/>
          </a:stretch>
        </p:blipFill>
        <p:spPr bwMode="auto">
          <a:xfrm>
            <a:off x="395536" y="2492896"/>
            <a:ext cx="5391150" cy="3743325"/>
          </a:xfrm>
          <a:prstGeom prst="rect">
            <a:avLst/>
          </a:prstGeom>
          <a:noFill/>
          <a:ln w="9525">
            <a:noFill/>
            <a:miter lim="800000"/>
            <a:headEnd/>
            <a:tailEnd/>
          </a:ln>
        </p:spPr>
      </p:pic>
      <p:sp>
        <p:nvSpPr>
          <p:cNvPr id="6" name="Zástupný symbol pro obsah 2"/>
          <p:cNvSpPr txBox="1">
            <a:spLocks/>
          </p:cNvSpPr>
          <p:nvPr/>
        </p:nvSpPr>
        <p:spPr>
          <a:xfrm>
            <a:off x="5724128" y="2564904"/>
            <a:ext cx="3276872" cy="3600400"/>
          </a:xfrm>
          <a:prstGeom prst="rect">
            <a:avLst/>
          </a:prstGeom>
        </p:spPr>
        <p:txBody>
          <a:bodyPr vert="horz" lIns="91440" tIns="45720" rIns="91440" bIns="45720" rtlCol="0">
            <a:normAutofit fontScale="4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k-SK" sz="3200" b="0" i="0" u="none" strike="noStrike" kern="1200" cap="none" spc="0" normalizeH="0" baseline="0" noProof="0" dirty="0" smtClean="0">
                <a:ln>
                  <a:noFill/>
                </a:ln>
                <a:solidFill>
                  <a:schemeClr val="tx1"/>
                </a:solidFill>
                <a:effectLst/>
                <a:uLnTx/>
                <a:uFillTx/>
                <a:latin typeface="+mn-lt"/>
                <a:ea typeface="+mn-ea"/>
                <a:cs typeface="+mn-cs"/>
              </a:rPr>
              <a:t>PowerPoint je nástroj na vytváranie prezentácií. Program spustíme </a:t>
            </a:r>
            <a:r>
              <a:rPr kumimoji="0" lang="sk-SK" sz="3200" b="0" i="0" u="none" strike="noStrike" kern="1200" cap="none" spc="0" normalizeH="0" baseline="0" noProof="0" dirty="0" smtClean="0">
                <a:ln>
                  <a:noFill/>
                </a:ln>
                <a:solidFill>
                  <a:schemeClr val="tx1"/>
                </a:solidFill>
                <a:effectLst/>
                <a:uLnTx/>
                <a:uFillTx/>
                <a:latin typeface="+mn-lt"/>
                <a:ea typeface="+mn-ea"/>
                <a:cs typeface="+mn-cs"/>
              </a:rPr>
              <a:t>dvojklikom </a:t>
            </a:r>
            <a:r>
              <a:rPr kumimoji="0" lang="sk-SK" sz="3200" b="0" i="0" u="none" strike="noStrike" kern="1200" cap="none" spc="0" normalizeH="0" baseline="0" noProof="0" dirty="0" smtClean="0">
                <a:ln>
                  <a:noFill/>
                </a:ln>
                <a:solidFill>
                  <a:schemeClr val="tx1"/>
                </a:solidFill>
                <a:effectLst/>
                <a:uLnTx/>
                <a:uFillTx/>
                <a:latin typeface="+mn-lt"/>
                <a:ea typeface="+mn-ea"/>
                <a:cs typeface="+mn-cs"/>
              </a:rPr>
              <a:t>na ikonu </a:t>
            </a:r>
            <a:r>
              <a:rPr kumimoji="0" lang="sk-SK" sz="3200" b="0" i="0" u="none" strike="noStrike" kern="1200" cap="none" spc="0" normalizeH="0" baseline="0" noProof="0" dirty="0" err="1" smtClean="0">
                <a:ln>
                  <a:noFill/>
                </a:ln>
                <a:solidFill>
                  <a:schemeClr val="tx1"/>
                </a:solidFill>
                <a:effectLst/>
                <a:uLnTx/>
                <a:uFillTx/>
                <a:latin typeface="+mn-lt"/>
                <a:ea typeface="+mn-ea"/>
                <a:cs typeface="+mn-cs"/>
              </a:rPr>
              <a:t>PowerPointu</a:t>
            </a:r>
            <a:r>
              <a:rPr kumimoji="0" lang="sk-SK" sz="3200" b="0" i="0" u="none" strike="noStrike" kern="1200" cap="none" spc="0" normalizeH="0" baseline="0" noProof="0" dirty="0" smtClean="0">
                <a:ln>
                  <a:noFill/>
                </a:ln>
                <a:solidFill>
                  <a:schemeClr val="tx1"/>
                </a:solidFill>
                <a:effectLst/>
                <a:uLnTx/>
                <a:uFillTx/>
                <a:latin typeface="+mn-lt"/>
                <a:ea typeface="+mn-ea"/>
                <a:cs typeface="+mn-cs"/>
              </a:rPr>
              <a:t> na pracovnej ploche alebo cez ponuku </a:t>
            </a:r>
            <a:r>
              <a:rPr kumimoji="0" lang="sk-SK" sz="3200" b="1" i="0" u="none" strike="noStrike" kern="1200" cap="none" spc="0" normalizeH="0" baseline="0" noProof="0" dirty="0" smtClean="0">
                <a:ln>
                  <a:noFill/>
                </a:ln>
                <a:solidFill>
                  <a:schemeClr val="tx1"/>
                </a:solidFill>
                <a:effectLst/>
                <a:uLnTx/>
                <a:uFillTx/>
                <a:latin typeface="+mn-lt"/>
                <a:ea typeface="+mn-ea"/>
                <a:cs typeface="+mn-cs"/>
              </a:rPr>
              <a:t>štart.</a:t>
            </a:r>
            <a:endParaRPr kumimoji="0" lang="sk-SK"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k-SK" sz="3200" b="1" i="0" u="none" strike="noStrike" kern="1200" cap="small" spc="0" normalizeH="0" baseline="0" noProof="0" dirty="0" smtClean="0">
                <a:ln>
                  <a:noFill/>
                </a:ln>
                <a:solidFill>
                  <a:schemeClr val="tx1"/>
                </a:solidFill>
                <a:effectLst/>
                <a:uLnTx/>
                <a:uFillTx/>
                <a:latin typeface="+mn-lt"/>
                <a:ea typeface="+mn-ea"/>
                <a:cs typeface="+mn-cs"/>
              </a:rPr>
              <a:t>Základná obrazovka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k-SK" sz="3200" b="0" i="0" u="none" strike="noStrike" kern="1200" cap="none" spc="0" normalizeH="0" baseline="0" noProof="0" dirty="0" smtClean="0">
                <a:ln>
                  <a:noFill/>
                </a:ln>
                <a:solidFill>
                  <a:schemeClr val="tx1"/>
                </a:solidFill>
                <a:effectLst/>
                <a:uLnTx/>
                <a:uFillTx/>
                <a:latin typeface="+mn-lt"/>
                <a:ea typeface="+mn-ea"/>
                <a:cs typeface="+mn-cs"/>
              </a:rPr>
              <a:t>Otvorí sa okno, v ktorom je prázdna prezentácia.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k-SK" sz="3200" b="0" i="0" u="none" strike="noStrike" kern="1200" cap="none" spc="0" normalizeH="0" baseline="0" noProof="0" dirty="0" smtClean="0">
                <a:ln>
                  <a:noFill/>
                </a:ln>
                <a:solidFill>
                  <a:schemeClr val="tx1"/>
                </a:solidFill>
                <a:effectLst/>
                <a:uLnTx/>
                <a:uFillTx/>
                <a:latin typeface="+mn-lt"/>
                <a:ea typeface="+mn-ea"/>
                <a:cs typeface="+mn-cs"/>
              </a:rPr>
              <a:t>Pracovná tabla v pravej časti obrazovky nám ponúka otvoriť už existujúcu prezentáciu alebo vytvoriť novú (prázdnu, Zo šablóny návrhov alebo pomocou Stručného sprievodcu).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sk-SK"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7" name="Picture 4" descr="C:\Users\Weltzl\AppData\Local\Microsoft\Windows\Temporary Internet Files\Content.IE5\L2PNQ4FS\MC900442144[1].png"/>
          <p:cNvPicPr>
            <a:picLocks noChangeAspect="1" noChangeArrowheads="1"/>
          </p:cNvPicPr>
          <p:nvPr/>
        </p:nvPicPr>
        <p:blipFill>
          <a:blip r:embed="rId5" cstate="print"/>
          <a:srcRect/>
          <a:stretch>
            <a:fillRect/>
          </a:stretch>
        </p:blipFill>
        <p:spPr bwMode="auto">
          <a:xfrm>
            <a:off x="5364088" y="1124744"/>
            <a:ext cx="576064" cy="576064"/>
          </a:xfrm>
          <a:prstGeom prst="rect">
            <a:avLst/>
          </a:prstGeom>
          <a:noFill/>
        </p:spPr>
      </p:pic>
      <p:pic>
        <p:nvPicPr>
          <p:cNvPr id="8" name="danza karudo.mp3">
            <a:hlinkClick r:id="" action="ppaction://media"/>
          </p:cNvPr>
          <p:cNvPicPr>
            <a:picLocks noRot="1" noChangeAspect="1"/>
          </p:cNvPicPr>
          <p:nvPr>
            <a:audioFile r:link="rId1"/>
          </p:nvPr>
        </p:nvPicPr>
        <p:blipFill>
          <a:blip r:embed="rId6" cstate="print"/>
          <a:stretch>
            <a:fillRect/>
          </a:stretch>
        </p:blipFill>
        <p:spPr>
          <a:xfrm>
            <a:off x="4419600" y="3276600"/>
            <a:ext cx="304800" cy="304800"/>
          </a:xfrm>
          <a:prstGeom prst="rect">
            <a:avLst/>
          </a:prstGeo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99882"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6512" y="188640"/>
            <a:ext cx="3312368" cy="1008112"/>
          </a:xfrm>
        </p:spPr>
        <p:txBody>
          <a:bodyPr>
            <a:noAutofit/>
          </a:bodyPr>
          <a:lstStyle/>
          <a:p>
            <a:r>
              <a:rPr lang="sk-SK" sz="1800" b="1" dirty="0" smtClean="0"/>
              <a:t>5.</a:t>
            </a:r>
            <a:r>
              <a:rPr lang="sk-SK" sz="1800" dirty="0" smtClean="0"/>
              <a:t> Kliknite na tlačidlo </a:t>
            </a:r>
            <a:r>
              <a:rPr lang="sk-SK" sz="1800" i="1" dirty="0" smtClean="0"/>
              <a:t>OK</a:t>
            </a:r>
            <a:r>
              <a:rPr lang="sk-SK" sz="1800" dirty="0" smtClean="0"/>
              <a:t>. Zobrazí sa vám dialógové okno, v ktorom musíte zadať heslo ešte raz. Potom zmenu potvrďte stlačením tlačidla </a:t>
            </a:r>
            <a:r>
              <a:rPr lang="sk-SK" sz="1800" i="1" dirty="0" smtClean="0"/>
              <a:t>OK</a:t>
            </a:r>
            <a:r>
              <a:rPr lang="sk-SK" sz="1800" dirty="0" smtClean="0"/>
              <a:t> </a:t>
            </a:r>
            <a:endParaRPr lang="sk-SK" sz="1800" dirty="0"/>
          </a:p>
        </p:txBody>
      </p:sp>
      <p:pic>
        <p:nvPicPr>
          <p:cNvPr id="36866" name="Picture 2" descr="Powerpoint 2007 - potvrdenie hesla"/>
          <p:cNvPicPr>
            <a:picLocks noChangeAspect="1" noChangeArrowheads="1"/>
          </p:cNvPicPr>
          <p:nvPr/>
        </p:nvPicPr>
        <p:blipFill>
          <a:blip r:embed="rId2" cstate="print"/>
          <a:srcRect/>
          <a:stretch>
            <a:fillRect/>
          </a:stretch>
        </p:blipFill>
        <p:spPr bwMode="auto">
          <a:xfrm>
            <a:off x="4639394" y="116632"/>
            <a:ext cx="3028950" cy="1600200"/>
          </a:xfrm>
          <a:prstGeom prst="rect">
            <a:avLst/>
          </a:prstGeom>
          <a:noFill/>
        </p:spPr>
      </p:pic>
      <p:pic>
        <p:nvPicPr>
          <p:cNvPr id="5"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a:off x="3635896" y="692696"/>
            <a:ext cx="576064" cy="576064"/>
          </a:xfrm>
          <a:prstGeom prst="rect">
            <a:avLst/>
          </a:prstGeom>
          <a:noFill/>
        </p:spPr>
      </p:pic>
      <p:sp>
        <p:nvSpPr>
          <p:cNvPr id="6" name="Obdélník 5"/>
          <p:cNvSpPr/>
          <p:nvPr/>
        </p:nvSpPr>
        <p:spPr>
          <a:xfrm>
            <a:off x="251520" y="1988840"/>
            <a:ext cx="3528392" cy="1200329"/>
          </a:xfrm>
          <a:prstGeom prst="rect">
            <a:avLst/>
          </a:prstGeom>
        </p:spPr>
        <p:txBody>
          <a:bodyPr wrap="square">
            <a:spAutoFit/>
          </a:bodyPr>
          <a:lstStyle/>
          <a:p>
            <a:r>
              <a:rPr lang="sk-SK" b="1" dirty="0" smtClean="0"/>
              <a:t>6.</a:t>
            </a:r>
            <a:r>
              <a:rPr lang="sk-SK" dirty="0" smtClean="0"/>
              <a:t> V dialógovom okne pre uloženie súboru nakoniec stlačte tlačidlo </a:t>
            </a:r>
            <a:r>
              <a:rPr lang="sk-SK" i="1" dirty="0" smtClean="0"/>
              <a:t>Uložiť</a:t>
            </a:r>
            <a:r>
              <a:rPr lang="sk-SK" dirty="0" smtClean="0"/>
              <a:t>. Súbor sa uloží vo vybranom formáte aj s heslom. </a:t>
            </a:r>
            <a:endParaRPr lang="sk-SK" dirty="0"/>
          </a:p>
        </p:txBody>
      </p:sp>
      <p:pic>
        <p:nvPicPr>
          <p:cNvPr id="36868" name="Picture 4" descr="Powerpoint 2007 - Uložiť"/>
          <p:cNvPicPr>
            <a:picLocks noChangeAspect="1" noChangeArrowheads="1"/>
          </p:cNvPicPr>
          <p:nvPr/>
        </p:nvPicPr>
        <p:blipFill>
          <a:blip r:embed="rId4" cstate="print"/>
          <a:srcRect/>
          <a:stretch>
            <a:fillRect/>
          </a:stretch>
        </p:blipFill>
        <p:spPr bwMode="auto">
          <a:xfrm>
            <a:off x="4427984" y="1844824"/>
            <a:ext cx="4248472" cy="3238805"/>
          </a:xfrm>
          <a:prstGeom prst="rect">
            <a:avLst/>
          </a:prstGeom>
          <a:noFill/>
        </p:spPr>
      </p:pic>
      <p:pic>
        <p:nvPicPr>
          <p:cNvPr id="9"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a:off x="3563888" y="2564904"/>
            <a:ext cx="576064" cy="576064"/>
          </a:xfrm>
          <a:prstGeom prst="rect">
            <a:avLst/>
          </a:prstGeom>
          <a:noFill/>
        </p:spPr>
      </p:pic>
      <p:sp>
        <p:nvSpPr>
          <p:cNvPr id="10" name="Obdélník 9"/>
          <p:cNvSpPr/>
          <p:nvPr/>
        </p:nvSpPr>
        <p:spPr>
          <a:xfrm>
            <a:off x="323528" y="3284984"/>
            <a:ext cx="3456384" cy="1200329"/>
          </a:xfrm>
          <a:prstGeom prst="rect">
            <a:avLst/>
          </a:prstGeom>
        </p:spPr>
        <p:txBody>
          <a:bodyPr wrap="square">
            <a:spAutoFit/>
          </a:bodyPr>
          <a:lstStyle/>
          <a:p>
            <a:r>
              <a:rPr lang="sk-SK" b="1" dirty="0" smtClean="0"/>
              <a:t>7.</a:t>
            </a:r>
            <a:r>
              <a:rPr lang="sk-SK" dirty="0" smtClean="0"/>
              <a:t> Zatvorte aplikáciu </a:t>
            </a:r>
            <a:r>
              <a:rPr lang="sk-SK" dirty="0" err="1" smtClean="0"/>
              <a:t>Powerpoint</a:t>
            </a:r>
            <a:r>
              <a:rPr lang="sk-SK" dirty="0" smtClean="0"/>
              <a:t>. V adresári, do ktorého ste uložili prezentáciu si môžete pozrieť, ako vyzerá ikona vášho súboru</a:t>
            </a:r>
            <a:endParaRPr lang="sk-SK" dirty="0"/>
          </a:p>
        </p:txBody>
      </p:sp>
      <p:pic>
        <p:nvPicPr>
          <p:cNvPr id="36870" name="Picture 6" descr="Powerpoint 2007 - Ikona súboru"/>
          <p:cNvPicPr>
            <a:picLocks noChangeAspect="1" noChangeArrowheads="1"/>
          </p:cNvPicPr>
          <p:nvPr/>
        </p:nvPicPr>
        <p:blipFill>
          <a:blip r:embed="rId5" cstate="print"/>
          <a:srcRect/>
          <a:stretch>
            <a:fillRect/>
          </a:stretch>
        </p:blipFill>
        <p:spPr bwMode="auto">
          <a:xfrm>
            <a:off x="395536" y="4869160"/>
            <a:ext cx="2286000" cy="1866901"/>
          </a:xfrm>
          <a:prstGeom prst="rect">
            <a:avLst/>
          </a:prstGeom>
          <a:noFill/>
        </p:spPr>
      </p:pic>
      <p:pic>
        <p:nvPicPr>
          <p:cNvPr id="13" name="Picture 6" descr="C:\Users\Weltzl\AppData\Local\Microsoft\Windows\Temporary Internet Files\Content.IE5\ST6WAV85\MC900442146[1].png"/>
          <p:cNvPicPr>
            <a:picLocks noChangeAspect="1" noChangeArrowheads="1"/>
          </p:cNvPicPr>
          <p:nvPr/>
        </p:nvPicPr>
        <p:blipFill>
          <a:blip r:embed="rId6" cstate="print"/>
          <a:srcRect/>
          <a:stretch>
            <a:fillRect/>
          </a:stretch>
        </p:blipFill>
        <p:spPr bwMode="auto">
          <a:xfrm>
            <a:off x="1403648" y="4365104"/>
            <a:ext cx="520407" cy="530746"/>
          </a:xfrm>
          <a:prstGeom prst="rect">
            <a:avLst/>
          </a:prstGeom>
          <a:noFill/>
        </p:spPr>
      </p:pic>
    </p:spTree>
  </p:cSld>
  <p:clrMapOvr>
    <a:masterClrMapping/>
  </p:clrMapOvr>
  <p:transition>
    <p:newsfla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smtClean="0"/>
              <a:t>Požiadavky na </a:t>
            </a:r>
            <a:r>
              <a:rPr lang="sk-SK" b="1" dirty="0" smtClean="0"/>
              <a:t>systém</a:t>
            </a:r>
            <a:endParaRPr lang="sk-SK" dirty="0"/>
          </a:p>
        </p:txBody>
      </p:sp>
      <p:sp>
        <p:nvSpPr>
          <p:cNvPr id="3" name="Zástupný symbol pro obsah 2"/>
          <p:cNvSpPr>
            <a:spLocks noGrp="1"/>
          </p:cNvSpPr>
          <p:nvPr>
            <p:ph idx="1"/>
          </p:nvPr>
        </p:nvSpPr>
        <p:spPr/>
        <p:txBody>
          <a:bodyPr>
            <a:normAutofit fontScale="55000" lnSpcReduction="20000"/>
          </a:bodyPr>
          <a:lstStyle/>
          <a:p>
            <a:r>
              <a:rPr lang="sk-SK" b="1" dirty="0" smtClean="0"/>
              <a:t>Požiadavky na systém</a:t>
            </a:r>
          </a:p>
          <a:p>
            <a:r>
              <a:rPr lang="sk-SK" b="1" dirty="0" smtClean="0"/>
              <a:t>Podporované operačné systémy</a:t>
            </a:r>
            <a:r>
              <a:rPr lang="sk-SK" b="1" dirty="0" smtClean="0"/>
              <a:t>: </a:t>
            </a:r>
            <a:r>
              <a:rPr lang="sk-SK" dirty="0" smtClean="0"/>
              <a:t>Windows </a:t>
            </a:r>
            <a:r>
              <a:rPr lang="sk-SK" dirty="0" smtClean="0"/>
              <a:t>7;Windows Server 2003 R2 (32-Bit x86);Windows Server 2003 R2 x64 </a:t>
            </a:r>
            <a:r>
              <a:rPr lang="sk-SK" dirty="0" err="1" smtClean="0"/>
              <a:t>editions</a:t>
            </a:r>
            <a:r>
              <a:rPr lang="sk-SK" dirty="0" smtClean="0"/>
              <a:t>; Windows </a:t>
            </a:r>
            <a:r>
              <a:rPr lang="sk-SK" dirty="0" smtClean="0"/>
              <a:t>Server 2008;Windows Vista </a:t>
            </a:r>
            <a:r>
              <a:rPr lang="sk-SK" dirty="0" err="1" smtClean="0"/>
              <a:t>Service</a:t>
            </a:r>
            <a:r>
              <a:rPr lang="sk-SK" dirty="0" smtClean="0"/>
              <a:t> </a:t>
            </a:r>
            <a:r>
              <a:rPr lang="sk-SK" dirty="0" err="1" smtClean="0"/>
              <a:t>Pack</a:t>
            </a:r>
            <a:r>
              <a:rPr lang="sk-SK" dirty="0" smtClean="0"/>
              <a:t> 1;Windows Vista </a:t>
            </a:r>
            <a:r>
              <a:rPr lang="sk-SK" dirty="0" err="1" smtClean="0"/>
              <a:t>Service</a:t>
            </a:r>
            <a:r>
              <a:rPr lang="sk-SK" dirty="0" smtClean="0"/>
              <a:t> </a:t>
            </a:r>
            <a:r>
              <a:rPr lang="sk-SK" dirty="0" err="1" smtClean="0"/>
              <a:t>Pack</a:t>
            </a:r>
            <a:r>
              <a:rPr lang="sk-SK" dirty="0" smtClean="0"/>
              <a:t> 2;Windows XP </a:t>
            </a:r>
            <a:r>
              <a:rPr lang="sk-SK" dirty="0" err="1" smtClean="0"/>
              <a:t>Service</a:t>
            </a:r>
            <a:r>
              <a:rPr lang="sk-SK" dirty="0" smtClean="0"/>
              <a:t> </a:t>
            </a:r>
            <a:r>
              <a:rPr lang="sk-SK" dirty="0" err="1" smtClean="0"/>
              <a:t>Pack</a:t>
            </a:r>
            <a:r>
              <a:rPr lang="sk-SK" dirty="0" smtClean="0"/>
              <a:t> 3</a:t>
            </a:r>
          </a:p>
          <a:p>
            <a:r>
              <a:rPr lang="sk-SK" dirty="0" smtClean="0"/>
              <a:t>Pamäť:</a:t>
            </a:r>
          </a:p>
          <a:p>
            <a:pPr lvl="1"/>
            <a:r>
              <a:rPr lang="sk-SK" dirty="0" smtClean="0"/>
              <a:t>256 MB RAM alebo viac</a:t>
            </a:r>
          </a:p>
          <a:p>
            <a:r>
              <a:rPr lang="sk-SK" dirty="0" smtClean="0"/>
              <a:t>270 MB dostupného miesta na pevnom disku</a:t>
            </a:r>
          </a:p>
          <a:p>
            <a:r>
              <a:rPr lang="sk-SK" dirty="0" smtClean="0"/>
              <a:t>Obrazovka: Monitor s rozlíšením 1024 x 768 alebo vyšším</a:t>
            </a:r>
          </a:p>
          <a:p>
            <a:r>
              <a:rPr lang="sk-SK" dirty="0" smtClean="0"/>
              <a:t>Dodatočné informácie: Zrýchlenie výkonu grafického hardvéru vyžaduje grafickú kartu </a:t>
            </a:r>
            <a:r>
              <a:rPr lang="sk-SK" dirty="0" err="1" smtClean="0"/>
              <a:t>DirectX</a:t>
            </a:r>
            <a:r>
              <a:rPr lang="sk-SK" dirty="0" smtClean="0"/>
              <a:t> 9.0c s kapacitou videopamäte min. 64 MB. Funkčnosť a grafika produktu sa môžu líšiť v závislosti od konfigurácie systému.</a:t>
            </a:r>
          </a:p>
          <a:p>
            <a:r>
              <a:rPr lang="sk-SK" b="1" dirty="0" smtClean="0"/>
              <a:t>Tento súbor na prevzatie pracuje s prezentáciami vytvorenými v nasledujúcich programoch balíka Microsoft Office:</a:t>
            </a:r>
            <a:r>
              <a:rPr lang="sk-SK" dirty="0" smtClean="0"/>
              <a:t> </a:t>
            </a:r>
            <a:br>
              <a:rPr lang="sk-SK" dirty="0" smtClean="0"/>
            </a:br>
            <a:endParaRPr lang="sk-SK" dirty="0" smtClean="0"/>
          </a:p>
          <a:p>
            <a:pPr lvl="1"/>
            <a:r>
              <a:rPr lang="sk-SK" dirty="0" smtClean="0"/>
              <a:t>Microsoft PowerPoint 2010,</a:t>
            </a:r>
          </a:p>
          <a:p>
            <a:pPr lvl="1"/>
            <a:r>
              <a:rPr lang="sk-SK" dirty="0" smtClean="0"/>
              <a:t>Microsoft Office PowerPoint 2007,</a:t>
            </a:r>
          </a:p>
          <a:p>
            <a:pPr lvl="1"/>
            <a:r>
              <a:rPr lang="sk-SK" dirty="0" smtClean="0"/>
              <a:t>Microsoft Office PowerPoint 2003,</a:t>
            </a:r>
          </a:p>
          <a:p>
            <a:pPr lvl="1"/>
            <a:r>
              <a:rPr lang="sk-SK" dirty="0" smtClean="0"/>
              <a:t>Microsoft PowerPoint 2002,</a:t>
            </a:r>
          </a:p>
          <a:p>
            <a:pPr lvl="1"/>
            <a:r>
              <a:rPr lang="sk-SK" dirty="0" smtClean="0"/>
              <a:t>Microsoft PowerPoint 2000,</a:t>
            </a:r>
          </a:p>
          <a:p>
            <a:pPr lvl="1"/>
            <a:r>
              <a:rPr lang="sk-SK" dirty="0" smtClean="0"/>
              <a:t>Microsoft PowerPoint 97.</a:t>
            </a:r>
          </a:p>
          <a:p>
            <a:endParaRPr lang="sk-SK" dirty="0"/>
          </a:p>
        </p:txBody>
      </p:sp>
    </p:spTree>
  </p:cSld>
  <p:clrMapOvr>
    <a:masterClrMapping/>
  </p:clrMapOvr>
  <p:transition>
    <p:newsfla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55576" y="2784296"/>
            <a:ext cx="8229600" cy="4389120"/>
          </a:xfrm>
        </p:spPr>
        <p:txBody>
          <a:bodyPr/>
          <a:lstStyle/>
          <a:p>
            <a:r>
              <a:rPr lang="sk-SK" sz="5400" dirty="0" smtClean="0"/>
              <a:t>KONIEC PREZENTACIE</a:t>
            </a:r>
          </a:p>
          <a:p>
            <a:endParaRPr lang="sk-S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340768"/>
            <a:ext cx="8229600" cy="4525963"/>
          </a:xfrm>
        </p:spPr>
        <p:txBody>
          <a:bodyPr>
            <a:normAutofit fontScale="77500" lnSpcReduction="20000"/>
          </a:bodyPr>
          <a:lstStyle/>
          <a:p>
            <a:r>
              <a:rPr lang="sk-SK" dirty="0" smtClean="0"/>
              <a:t>Hlavným poslaním programu MS PowerPoint je prezentácia. V súčasnej dobe má prezentácia pomocou počítača obrovský a nenahraditeľný význam. Jej rozsiahle použitie môžeme vidieť najmä:</a:t>
            </a:r>
          </a:p>
          <a:p>
            <a:r>
              <a:rPr lang="sk-SK" dirty="0" smtClean="0"/>
              <a:t> </a:t>
            </a:r>
          </a:p>
          <a:p>
            <a:r>
              <a:rPr lang="sk-SK" dirty="0" smtClean="0"/>
              <a:t>Pri vyučovacom procese ako:</a:t>
            </a:r>
          </a:p>
          <a:p>
            <a:pPr lvl="1"/>
            <a:r>
              <a:rPr lang="sk-SK" dirty="0" smtClean="0"/>
              <a:t>pomôcku pre učiteľov pri vysvetľovaní učiva,</a:t>
            </a:r>
          </a:p>
          <a:p>
            <a:pPr lvl="1"/>
            <a:r>
              <a:rPr lang="sk-SK" dirty="0" smtClean="0"/>
              <a:t>pre študentov slúži ako dobrý spôsob vypracovania úloh a projektov.</a:t>
            </a:r>
          </a:p>
          <a:p>
            <a:r>
              <a:rPr lang="sk-SK" dirty="0" smtClean="0"/>
              <a:t>Pri prezentácii:</a:t>
            </a:r>
          </a:p>
          <a:p>
            <a:pPr lvl="1"/>
            <a:r>
              <a:rPr lang="sk-SK" dirty="0" smtClean="0"/>
              <a:t>firmy,</a:t>
            </a:r>
          </a:p>
          <a:p>
            <a:pPr lvl="1"/>
            <a:r>
              <a:rPr lang="sk-SK" dirty="0" smtClean="0"/>
              <a:t>predstavovaní nových výrobkov.</a:t>
            </a:r>
          </a:p>
          <a:p>
            <a:r>
              <a:rPr lang="sk-SK" dirty="0" smtClean="0"/>
              <a:t>Pri prezentácii:</a:t>
            </a:r>
          </a:p>
          <a:p>
            <a:pPr lvl="1"/>
            <a:r>
              <a:rPr lang="sk-SK" dirty="0" smtClean="0"/>
              <a:t>pracovného,</a:t>
            </a:r>
          </a:p>
          <a:p>
            <a:pPr lvl="1"/>
            <a:r>
              <a:rPr lang="sk-SK" dirty="0" smtClean="0"/>
              <a:t>výrobného,</a:t>
            </a:r>
          </a:p>
          <a:p>
            <a:pPr lvl="1"/>
            <a:r>
              <a:rPr lang="sk-SK" dirty="0" smtClean="0"/>
              <a:t>alebo technologického procesu.</a:t>
            </a:r>
          </a:p>
          <a:p>
            <a:endParaRPr lang="sk-SK" dirty="0"/>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418058"/>
          </a:xfrm>
        </p:spPr>
        <p:txBody>
          <a:bodyPr>
            <a:normAutofit fontScale="90000"/>
          </a:bodyPr>
          <a:lstStyle/>
          <a:p>
            <a:r>
              <a:rPr lang="sk-SK" b="1" cap="small" dirty="0"/>
              <a:t>Návrh </a:t>
            </a:r>
            <a:r>
              <a:rPr lang="sk-SK" b="1" cap="small" dirty="0" smtClean="0"/>
              <a:t>snímky</a:t>
            </a:r>
            <a:endParaRPr lang="sk-SK" dirty="0"/>
          </a:p>
        </p:txBody>
      </p:sp>
      <p:sp>
        <p:nvSpPr>
          <p:cNvPr id="3" name="Zástupný symbol pro obsah 2"/>
          <p:cNvSpPr>
            <a:spLocks noGrp="1"/>
          </p:cNvSpPr>
          <p:nvPr>
            <p:ph idx="1"/>
          </p:nvPr>
        </p:nvSpPr>
        <p:spPr>
          <a:xfrm>
            <a:off x="323528" y="1268760"/>
            <a:ext cx="4752528" cy="2448272"/>
          </a:xfrm>
        </p:spPr>
        <p:txBody>
          <a:bodyPr>
            <a:normAutofit fontScale="47500" lnSpcReduction="20000"/>
          </a:bodyPr>
          <a:lstStyle/>
          <a:p>
            <a:r>
              <a:rPr lang="sk-SK" dirty="0"/>
              <a:t>Aby naša prezentácia hneď od začiatku vyzerala zaujímavejšie, zmeníme štýl (návrh) našej novej prezentácie. Z pracovnej tably zvolíme možnosť </a:t>
            </a:r>
            <a:r>
              <a:rPr lang="sk-SK" b="1" dirty="0"/>
              <a:t>Zo šablóny návrhov</a:t>
            </a:r>
            <a:r>
              <a:rPr lang="sk-SK" dirty="0"/>
              <a:t>. (Ak sa pri otvorení programu </a:t>
            </a:r>
            <a:r>
              <a:rPr lang="sk-SK" dirty="0" err="1"/>
              <a:t>PoverPoint</a:t>
            </a:r>
            <a:r>
              <a:rPr lang="sk-SK" dirty="0"/>
              <a:t> nezobrazí pracovná tabla, šablóny návrhov zobrazíme pomocou tlačidla </a:t>
            </a:r>
            <a:r>
              <a:rPr lang="sk-SK" b="1" dirty="0"/>
              <a:t>Návrh snímky</a:t>
            </a:r>
            <a:r>
              <a:rPr lang="sk-SK" dirty="0"/>
              <a:t> v ponuke nástrojov alebo z ponuky </a:t>
            </a:r>
            <a:r>
              <a:rPr lang="sk-SK" b="1" dirty="0" err="1"/>
              <a:t>Formát</a:t>
            </a:r>
            <a:r>
              <a:rPr lang="sk-SK" b="1" dirty="0" err="1">
                <a:sym typeface="Symbol"/>
              </a:rPr>
              <a:t></a:t>
            </a:r>
            <a:r>
              <a:rPr lang="sk-SK" b="1" dirty="0" err="1"/>
              <a:t>Návrh</a:t>
            </a:r>
            <a:r>
              <a:rPr lang="sk-SK" b="1" dirty="0"/>
              <a:t> snímky</a:t>
            </a:r>
            <a:r>
              <a:rPr lang="sk-SK" b="1" dirty="0" smtClean="0"/>
              <a:t>...</a:t>
            </a:r>
            <a:r>
              <a:rPr lang="sk-SK" dirty="0" smtClean="0"/>
              <a:t>)</a:t>
            </a:r>
          </a:p>
          <a:p>
            <a:r>
              <a:rPr lang="sk-SK" dirty="0"/>
              <a:t>V pravej časti obrazovky sa nám pracovná tabla zmení na </a:t>
            </a:r>
            <a:r>
              <a:rPr lang="sk-SK" b="1" dirty="0"/>
              <a:t>Návrh snímky</a:t>
            </a:r>
            <a:r>
              <a:rPr lang="sk-SK" dirty="0"/>
              <a:t>, v ktorej si môžeme vybrať z ponúkaných šablón. Klikaním na jednotlivé šablóny sa bude meniť vzhľad našej prezentácie. </a:t>
            </a:r>
          </a:p>
          <a:p>
            <a:r>
              <a:rPr lang="sk-SK" dirty="0" smtClean="0"/>
              <a:t>Ak </a:t>
            </a:r>
            <a:r>
              <a:rPr lang="sk-SK" dirty="0"/>
              <a:t>sa nám vzhľad šablóny páči, ale nie sme spokojní s farebnou kombináciou, môžeme si pomocou príkazu </a:t>
            </a:r>
            <a:r>
              <a:rPr lang="sk-SK" b="1" dirty="0"/>
              <a:t>Farebné schémy</a:t>
            </a:r>
            <a:r>
              <a:rPr lang="sk-SK" dirty="0"/>
              <a:t> vybrať iný farebný variant.</a:t>
            </a:r>
          </a:p>
          <a:p>
            <a:endParaRPr lang="sk-SK" dirty="0"/>
          </a:p>
        </p:txBody>
      </p:sp>
      <p:pic>
        <p:nvPicPr>
          <p:cNvPr id="6146" name="Picture 2" descr="navrh"/>
          <p:cNvPicPr>
            <a:picLocks noChangeAspect="1" noChangeArrowheads="1"/>
          </p:cNvPicPr>
          <p:nvPr/>
        </p:nvPicPr>
        <p:blipFill>
          <a:blip r:embed="rId2" cstate="print"/>
          <a:srcRect/>
          <a:stretch>
            <a:fillRect/>
          </a:stretch>
        </p:blipFill>
        <p:spPr bwMode="auto">
          <a:xfrm>
            <a:off x="5580112" y="1988840"/>
            <a:ext cx="523875" cy="190500"/>
          </a:xfrm>
          <a:prstGeom prst="rect">
            <a:avLst/>
          </a:prstGeom>
          <a:noFill/>
          <a:ln w="9525">
            <a:solidFill>
              <a:srgbClr val="000000"/>
            </a:solidFill>
            <a:miter lim="800000"/>
            <a:headEnd/>
            <a:tailEnd/>
          </a:ln>
        </p:spPr>
      </p:pic>
      <p:pic>
        <p:nvPicPr>
          <p:cNvPr id="6149" name="Picture 5"/>
          <p:cNvPicPr>
            <a:picLocks noChangeAspect="1" noChangeArrowheads="1"/>
          </p:cNvPicPr>
          <p:nvPr/>
        </p:nvPicPr>
        <p:blipFill>
          <a:blip r:embed="rId3" cstate="print"/>
          <a:srcRect/>
          <a:stretch>
            <a:fillRect/>
          </a:stretch>
        </p:blipFill>
        <p:spPr bwMode="auto">
          <a:xfrm>
            <a:off x="6228184" y="1268760"/>
            <a:ext cx="2791150" cy="4968552"/>
          </a:xfrm>
          <a:prstGeom prst="rect">
            <a:avLst/>
          </a:prstGeom>
          <a:noFill/>
          <a:ln w="9525">
            <a:noFill/>
            <a:miter lim="800000"/>
            <a:headEnd/>
            <a:tailEnd/>
          </a:ln>
        </p:spPr>
      </p:pic>
      <p:pic>
        <p:nvPicPr>
          <p:cNvPr id="6150" name="Picture 6" descr="C:\Users\Weltzl\AppData\Local\Microsoft\Windows\Temporary Internet Files\Content.IE5\ST6WAV85\MC900442146[1].png"/>
          <p:cNvPicPr>
            <a:picLocks noChangeAspect="1" noChangeArrowheads="1"/>
          </p:cNvPicPr>
          <p:nvPr/>
        </p:nvPicPr>
        <p:blipFill>
          <a:blip r:embed="rId4" cstate="print"/>
          <a:srcRect/>
          <a:stretch>
            <a:fillRect/>
          </a:stretch>
        </p:blipFill>
        <p:spPr bwMode="auto">
          <a:xfrm>
            <a:off x="5580112" y="1268760"/>
            <a:ext cx="520407" cy="530746"/>
          </a:xfrm>
          <a:prstGeom prst="rect">
            <a:avLst/>
          </a:prstGeom>
          <a:noFill/>
        </p:spPr>
      </p:pic>
      <p:pic>
        <p:nvPicPr>
          <p:cNvPr id="6151" name="Picture 7" descr="prevsetky"/>
          <p:cNvPicPr>
            <a:picLocks noChangeAspect="1" noChangeArrowheads="1"/>
          </p:cNvPicPr>
          <p:nvPr/>
        </p:nvPicPr>
        <p:blipFill>
          <a:blip r:embed="rId5" cstate="print"/>
          <a:srcRect/>
          <a:stretch>
            <a:fillRect/>
          </a:stretch>
        </p:blipFill>
        <p:spPr bwMode="auto">
          <a:xfrm>
            <a:off x="3995936" y="4509120"/>
            <a:ext cx="1724025" cy="1285875"/>
          </a:xfrm>
          <a:prstGeom prst="rect">
            <a:avLst/>
          </a:prstGeom>
          <a:noFill/>
          <a:ln w="9525">
            <a:solidFill>
              <a:srgbClr val="000000"/>
            </a:solidFill>
            <a:miter lim="800000"/>
            <a:headEnd/>
            <a:tailEnd/>
          </a:ln>
        </p:spPr>
      </p:pic>
      <p:sp>
        <p:nvSpPr>
          <p:cNvPr id="10" name="Zástupný symbol pro obsah 2"/>
          <p:cNvSpPr txBox="1">
            <a:spLocks/>
          </p:cNvSpPr>
          <p:nvPr/>
        </p:nvSpPr>
        <p:spPr>
          <a:xfrm>
            <a:off x="467544" y="2780928"/>
            <a:ext cx="4752528" cy="244827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sk-SK"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Obdélník 10"/>
          <p:cNvSpPr/>
          <p:nvPr/>
        </p:nvSpPr>
        <p:spPr>
          <a:xfrm>
            <a:off x="323528" y="3861048"/>
            <a:ext cx="3024336" cy="2585323"/>
          </a:xfrm>
          <a:prstGeom prst="rect">
            <a:avLst/>
          </a:prstGeom>
        </p:spPr>
        <p:txBody>
          <a:bodyPr wrap="square">
            <a:spAutoFit/>
          </a:bodyPr>
          <a:lstStyle/>
          <a:p>
            <a:r>
              <a:rPr lang="sk-SK" i="1" dirty="0"/>
              <a:t>Poznámka: Ak máme v prezentácii viacero snímok, po kliknutí na niektorý návrh, sa zmení len aktuálna snímka. Ak chceme zmeniť návrh všetkých snímok, klikneme na šípku vpravo pri návrhu a z ponuky zvolíme možnosť </a:t>
            </a:r>
            <a:r>
              <a:rPr lang="sk-SK" b="1" i="1" dirty="0"/>
              <a:t>Použiť na všetky snímky</a:t>
            </a:r>
            <a:r>
              <a:rPr lang="sk-SK" i="1" dirty="0"/>
              <a:t>. </a:t>
            </a:r>
          </a:p>
        </p:txBody>
      </p:sp>
      <p:pic>
        <p:nvPicPr>
          <p:cNvPr id="12" name="Picture 4" descr="C:\Users\Weltzl\AppData\Local\Microsoft\Windows\Temporary Internet Files\Content.IE5\L2PNQ4FS\MC900442144[1].png"/>
          <p:cNvPicPr>
            <a:picLocks noChangeAspect="1" noChangeArrowheads="1"/>
          </p:cNvPicPr>
          <p:nvPr/>
        </p:nvPicPr>
        <p:blipFill>
          <a:blip r:embed="rId6" cstate="print"/>
          <a:srcRect/>
          <a:stretch>
            <a:fillRect/>
          </a:stretch>
        </p:blipFill>
        <p:spPr bwMode="auto">
          <a:xfrm>
            <a:off x="3275856" y="4941168"/>
            <a:ext cx="576064" cy="576064"/>
          </a:xfrm>
          <a:prstGeom prst="rect">
            <a:avLst/>
          </a:prstGeom>
          <a:noFill/>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363272" cy="634082"/>
          </a:xfrm>
        </p:spPr>
        <p:txBody>
          <a:bodyPr>
            <a:normAutofit fontScale="90000"/>
          </a:bodyPr>
          <a:lstStyle/>
          <a:p>
            <a:r>
              <a:rPr lang="sk-SK" b="1" cap="small" dirty="0" smtClean="0"/>
              <a:t>Rozloženie textu</a:t>
            </a:r>
            <a:endParaRPr lang="sk-SK" dirty="0"/>
          </a:p>
        </p:txBody>
      </p:sp>
      <p:sp>
        <p:nvSpPr>
          <p:cNvPr id="3" name="Zástupný symbol pro obsah 2"/>
          <p:cNvSpPr>
            <a:spLocks noGrp="1"/>
          </p:cNvSpPr>
          <p:nvPr>
            <p:ph idx="1"/>
          </p:nvPr>
        </p:nvSpPr>
        <p:spPr>
          <a:xfrm>
            <a:off x="0" y="1124744"/>
            <a:ext cx="4139952" cy="5256584"/>
          </a:xfrm>
        </p:spPr>
        <p:txBody>
          <a:bodyPr>
            <a:normAutofit fontScale="85000" lnSpcReduction="20000"/>
          </a:bodyPr>
          <a:lstStyle/>
          <a:p>
            <a:pPr>
              <a:buNone/>
            </a:pPr>
            <a:r>
              <a:rPr lang="sk-SK" sz="2800" dirty="0" smtClean="0"/>
              <a:t>     Vzorové </a:t>
            </a:r>
            <a:r>
              <a:rPr lang="sk-SK" sz="2800" dirty="0" smtClean="0"/>
              <a:t>snímky s rôznou kombináciou objektov. Zoznam získame príkazom </a:t>
            </a:r>
            <a:r>
              <a:rPr lang="sk-SK" sz="2800" b="1" dirty="0" smtClean="0"/>
              <a:t>Formát - </a:t>
            </a:r>
            <a:r>
              <a:rPr lang="sk-SK" sz="2800" b="1" dirty="0" smtClean="0"/>
              <a:t>Rozloženie</a:t>
            </a:r>
            <a:r>
              <a:rPr lang="sk-SK" sz="2800" dirty="0" smtClean="0"/>
              <a:t>. </a:t>
            </a:r>
            <a:r>
              <a:rPr lang="sk-SK" sz="2800" dirty="0" smtClean="0"/>
              <a:t>Takto zvolená snímka obsahuje rôzne skupiny objektov, ktoré už stačí len vyplniť a upraviť. Použitím tejto voľby zmeníme rozloženie aktuálnej snímky</a:t>
            </a:r>
            <a:r>
              <a:rPr lang="sk-SK" sz="2800" dirty="0" smtClean="0"/>
              <a:t>. Zvláštne </a:t>
            </a:r>
            <a:r>
              <a:rPr lang="sk-SK" sz="2800" dirty="0" smtClean="0"/>
              <a:t>vlastnosti má rozloženie "Úvodný </a:t>
            </a:r>
            <a:r>
              <a:rPr lang="sk-SK" sz="2800" dirty="0" smtClean="0"/>
              <a:t>snímok</a:t>
            </a:r>
            <a:r>
              <a:rPr lang="sk-SK" sz="2800" dirty="0" smtClean="0"/>
              <a:t>", na takú snímku sa nevzťahujú vlastnosti ktoré prideľujeme prezentácii predlohou.</a:t>
            </a:r>
          </a:p>
          <a:p>
            <a:endParaRPr lang="sk-SK" sz="2800" dirty="0"/>
          </a:p>
        </p:txBody>
      </p:sp>
      <p:pic>
        <p:nvPicPr>
          <p:cNvPr id="28674" name="Picture 2" descr="Rozlozenie"/>
          <p:cNvPicPr>
            <a:picLocks noChangeAspect="1" noChangeArrowheads="1"/>
          </p:cNvPicPr>
          <p:nvPr/>
        </p:nvPicPr>
        <p:blipFill>
          <a:blip r:embed="rId2" cstate="print"/>
          <a:srcRect/>
          <a:stretch>
            <a:fillRect/>
          </a:stretch>
        </p:blipFill>
        <p:spPr bwMode="auto">
          <a:xfrm>
            <a:off x="5076056" y="1700808"/>
            <a:ext cx="3810000" cy="3810001"/>
          </a:xfrm>
          <a:prstGeom prst="rect">
            <a:avLst/>
          </a:prstGeom>
          <a:noFill/>
        </p:spPr>
      </p:pic>
      <p:pic>
        <p:nvPicPr>
          <p:cNvPr id="5" name="Picture 4" descr="C:\Users\Weltzl\AppData\Local\Microsoft\Windows\Temporary Internet Files\Content.IE5\L2PNQ4FS\MC900442144[1].png"/>
          <p:cNvPicPr>
            <a:picLocks noChangeAspect="1" noChangeArrowheads="1"/>
          </p:cNvPicPr>
          <p:nvPr/>
        </p:nvPicPr>
        <p:blipFill>
          <a:blip r:embed="rId3" cstate="print"/>
          <a:srcRect/>
          <a:stretch>
            <a:fillRect/>
          </a:stretch>
        </p:blipFill>
        <p:spPr bwMode="auto">
          <a:xfrm>
            <a:off x="4211960" y="3212976"/>
            <a:ext cx="576064" cy="576064"/>
          </a:xfrm>
          <a:prstGeom prst="rect">
            <a:avLst/>
          </a:prstGeom>
          <a:noFill/>
        </p:spPr>
      </p:pic>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97768"/>
            <a:ext cx="8229600" cy="1143000"/>
          </a:xfrm>
        </p:spPr>
        <p:txBody>
          <a:bodyPr>
            <a:normAutofit/>
          </a:bodyPr>
          <a:lstStyle/>
          <a:p>
            <a:r>
              <a:rPr lang="sk-SK" b="1" cap="small" dirty="0"/>
              <a:t>Tvorba </a:t>
            </a:r>
            <a:r>
              <a:rPr lang="sk-SK" b="1" cap="small" dirty="0" smtClean="0"/>
              <a:t>prezentácie</a:t>
            </a:r>
            <a:endParaRPr lang="sk-SK" dirty="0"/>
          </a:p>
        </p:txBody>
      </p:sp>
      <p:sp>
        <p:nvSpPr>
          <p:cNvPr id="3" name="Zástupný symbol pro obsah 2"/>
          <p:cNvSpPr>
            <a:spLocks noGrp="1"/>
          </p:cNvSpPr>
          <p:nvPr>
            <p:ph idx="1"/>
          </p:nvPr>
        </p:nvSpPr>
        <p:spPr>
          <a:xfrm>
            <a:off x="457200" y="1600201"/>
            <a:ext cx="8291264" cy="2332855"/>
          </a:xfrm>
        </p:spPr>
        <p:txBody>
          <a:bodyPr>
            <a:normAutofit fontScale="55000" lnSpcReduction="20000"/>
          </a:bodyPr>
          <a:lstStyle/>
          <a:p>
            <a:r>
              <a:rPr lang="sk-SK" dirty="0"/>
              <a:t>Tvoriť prezentácie v tomto prostredí je veľmi jednoduché. Stačí postupne vytvárať nové snímky a na nich čítať a riadiť sa inštrukciami – ako napríklad: „Kliknite sem a zadajte nadpis“ alebo „Kliknite sem a zadajte podnadpis“, ktoré sú zobrazené hneď na prvej snímke. </a:t>
            </a:r>
          </a:p>
          <a:p>
            <a:r>
              <a:rPr lang="sk-SK" dirty="0"/>
              <a:t>Na úvodnej snímke sa zvykne uvádzať nadpis – názov prezentácie, poprípade podnadpis alebo autori prezentácie. Môžeme si všimnúť, že tomuto je prispôsobené aj rozloženie prvej snímky. </a:t>
            </a:r>
          </a:p>
          <a:p>
            <a:r>
              <a:rPr lang="sk-SK" dirty="0"/>
              <a:t>Ak chceme vložiť nadpis, klikneme do správneho textového poľa (jeho obsah je „Kliknite sem a zadajte nadpis“). Po kliknutí do textového poľa text „Kliknite sem a zadajte nadpis“ zmizne a zostane len prázdne textové pole. Vkladanie textu ukončíme tak, že klikneme mimo tohto textového poľa. Ak treba, vložíme aj podnadpis. V tomto momente je úvodná snímka hotová (podobne ako na obrázku vpravo). </a:t>
            </a:r>
          </a:p>
          <a:p>
            <a:endParaRPr lang="sk-SK" dirty="0"/>
          </a:p>
        </p:txBody>
      </p:sp>
      <p:graphicFrame>
        <p:nvGraphicFramePr>
          <p:cNvPr id="4" name="Tabulka 3"/>
          <p:cNvGraphicFramePr>
            <a:graphicFrameLocks noGrp="1"/>
          </p:cNvGraphicFramePr>
          <p:nvPr/>
        </p:nvGraphicFramePr>
        <p:xfrm>
          <a:off x="1259632" y="5661248"/>
          <a:ext cx="6096000" cy="259080"/>
        </p:xfrm>
        <a:graphic>
          <a:graphicData uri="http://schemas.openxmlformats.org/drawingml/2006/table">
            <a:tbl>
              <a:tblPr/>
              <a:tblGrid>
                <a:gridCol w="2182534"/>
                <a:gridCol w="1708043"/>
                <a:gridCol w="2205423"/>
              </a:tblGrid>
              <a:tr h="118777">
                <a:tc>
                  <a:txBody>
                    <a:bodyPr/>
                    <a:lstStyle/>
                    <a:p>
                      <a:pPr algn="r">
                        <a:spcAft>
                          <a:spcPts val="600"/>
                        </a:spcAft>
                        <a:tabLst>
                          <a:tab pos="3060065" algn="ctr"/>
                          <a:tab pos="6120130" algn="r"/>
                        </a:tabLst>
                      </a:pPr>
                      <a:endParaRPr lang="sk-SK" sz="800" dirty="0">
                        <a:latin typeface="Verdana"/>
                        <a:ea typeface="Times New Roman"/>
                        <a:cs typeface="Times New Roman"/>
                      </a:endParaRPr>
                    </a:p>
                  </a:txBody>
                  <a:tcPr marL="66812" marR="66812" marT="0" marB="0">
                    <a:lnL>
                      <a:noFill/>
                    </a:lnL>
                    <a:lnR>
                      <a:noFill/>
                    </a:lnR>
                    <a:lnT>
                      <a:noFill/>
                    </a:lnT>
                    <a:lnB>
                      <a:noFill/>
                    </a:lnB>
                  </a:tcPr>
                </a:tc>
                <a:tc>
                  <a:txBody>
                    <a:bodyPr/>
                    <a:lstStyle/>
                    <a:p>
                      <a:pPr algn="r">
                        <a:spcAft>
                          <a:spcPts val="600"/>
                        </a:spcAft>
                        <a:tabLst>
                          <a:tab pos="3060065" algn="ctr"/>
                          <a:tab pos="6120130" algn="r"/>
                        </a:tabLst>
                      </a:pPr>
                      <a:endParaRPr lang="sk-SK" sz="800">
                        <a:latin typeface="Verdana"/>
                        <a:ea typeface="Times New Roman"/>
                        <a:cs typeface="Times New Roman"/>
                      </a:endParaRPr>
                    </a:p>
                  </a:txBody>
                  <a:tcPr marL="66812" marR="66812" marT="0" marB="0">
                    <a:lnL>
                      <a:noFill/>
                    </a:lnL>
                    <a:lnR>
                      <a:noFill/>
                    </a:lnR>
                    <a:lnT>
                      <a:noFill/>
                    </a:lnT>
                    <a:lnB>
                      <a:noFill/>
                    </a:lnB>
                  </a:tcPr>
                </a:tc>
                <a:tc>
                  <a:txBody>
                    <a:bodyPr/>
                    <a:lstStyle/>
                    <a:p>
                      <a:pPr algn="r">
                        <a:spcAft>
                          <a:spcPts val="600"/>
                        </a:spcAft>
                        <a:tabLst>
                          <a:tab pos="3060065" algn="ctr"/>
                          <a:tab pos="6120130" algn="r"/>
                        </a:tabLst>
                      </a:pPr>
                      <a:endParaRPr lang="sk-SK" sz="800" dirty="0">
                        <a:latin typeface="Verdana"/>
                        <a:ea typeface="Times New Roman"/>
                        <a:cs typeface="Times New Roman"/>
                      </a:endParaRPr>
                    </a:p>
                  </a:txBody>
                  <a:tcPr marL="66812" marR="66812" marT="0" marB="0">
                    <a:lnL>
                      <a:noFill/>
                    </a:lnL>
                    <a:lnR>
                      <a:noFill/>
                    </a:lnR>
                    <a:lnT>
                      <a:noFill/>
                    </a:lnT>
                    <a:lnB>
                      <a:noFill/>
                    </a:lnB>
                  </a:tcPr>
                </a:tc>
              </a:tr>
              <a:tr h="133625">
                <a:tc>
                  <a:txBody>
                    <a:bodyPr/>
                    <a:lstStyle/>
                    <a:p>
                      <a:pPr algn="ctr">
                        <a:spcAft>
                          <a:spcPts val="600"/>
                        </a:spcAft>
                        <a:tabLst>
                          <a:tab pos="3060065" algn="ctr"/>
                          <a:tab pos="6120130" algn="r"/>
                        </a:tabLst>
                      </a:pPr>
                      <a:r>
                        <a:rPr lang="sk-SK" sz="900" i="1" dirty="0">
                          <a:latin typeface="Verdana"/>
                          <a:ea typeface="Times New Roman"/>
                          <a:cs typeface="Times New Roman"/>
                        </a:rPr>
                        <a:t>Snímka pred vložením textu</a:t>
                      </a:r>
                    </a:p>
                  </a:txBody>
                  <a:tcPr marL="66812" marR="66812" marT="0" marB="0">
                    <a:lnL>
                      <a:noFill/>
                    </a:lnL>
                    <a:lnR>
                      <a:noFill/>
                    </a:lnR>
                    <a:lnT>
                      <a:noFill/>
                    </a:lnT>
                    <a:lnB>
                      <a:noFill/>
                    </a:lnB>
                  </a:tcPr>
                </a:tc>
                <a:tc>
                  <a:txBody>
                    <a:bodyPr/>
                    <a:lstStyle/>
                    <a:p>
                      <a:pPr algn="ctr">
                        <a:spcAft>
                          <a:spcPts val="600"/>
                        </a:spcAft>
                        <a:tabLst>
                          <a:tab pos="3060065" algn="ctr"/>
                          <a:tab pos="6120130" algn="r"/>
                        </a:tabLst>
                      </a:pPr>
                      <a:r>
                        <a:rPr lang="sk-SK" sz="900" i="1" dirty="0" smtClean="0">
                          <a:latin typeface="Verdana"/>
                          <a:ea typeface="Times New Roman"/>
                          <a:cs typeface="Times New Roman"/>
                        </a:rPr>
                        <a:t>    </a:t>
                      </a:r>
                      <a:endParaRPr lang="sk-SK" sz="900" i="1" dirty="0">
                        <a:latin typeface="Verdana"/>
                        <a:ea typeface="Times New Roman"/>
                        <a:cs typeface="Times New Roman"/>
                      </a:endParaRPr>
                    </a:p>
                  </a:txBody>
                  <a:tcPr marL="66812" marR="66812" marT="0" marB="0">
                    <a:lnL>
                      <a:noFill/>
                    </a:lnL>
                    <a:lnR>
                      <a:noFill/>
                    </a:lnR>
                    <a:lnT>
                      <a:noFill/>
                    </a:lnT>
                    <a:lnB>
                      <a:noFill/>
                    </a:lnB>
                  </a:tcPr>
                </a:tc>
                <a:tc>
                  <a:txBody>
                    <a:bodyPr/>
                    <a:lstStyle/>
                    <a:p>
                      <a:pPr algn="ctr">
                        <a:spcAft>
                          <a:spcPts val="600"/>
                        </a:spcAft>
                        <a:tabLst>
                          <a:tab pos="3060065" algn="ctr"/>
                          <a:tab pos="6120130" algn="r"/>
                        </a:tabLst>
                      </a:pPr>
                      <a:r>
                        <a:rPr lang="sk-SK" sz="900" i="1" dirty="0">
                          <a:latin typeface="Verdana"/>
                          <a:ea typeface="Times New Roman"/>
                          <a:cs typeface="Times New Roman"/>
                        </a:rPr>
                        <a:t>Snímka po vložení textu</a:t>
                      </a:r>
                    </a:p>
                  </a:txBody>
                  <a:tcPr marL="66812" marR="66812" marT="0" marB="0">
                    <a:lnL>
                      <a:noFill/>
                    </a:lnL>
                    <a:lnR>
                      <a:noFill/>
                    </a:lnR>
                    <a:lnT>
                      <a:noFill/>
                    </a:lnT>
                    <a:lnB>
                      <a:noFill/>
                    </a:lnB>
                  </a:tcPr>
                </a:tc>
              </a:tr>
            </a:tbl>
          </a:graphicData>
        </a:graphic>
      </p:graphicFrame>
      <p:pic>
        <p:nvPicPr>
          <p:cNvPr id="7171" name="Picture 3" descr="1snimka"/>
          <p:cNvPicPr>
            <a:picLocks noChangeAspect="1" noChangeArrowheads="1"/>
          </p:cNvPicPr>
          <p:nvPr/>
        </p:nvPicPr>
        <p:blipFill>
          <a:blip r:embed="rId2" cstate="print"/>
          <a:srcRect/>
          <a:stretch>
            <a:fillRect/>
          </a:stretch>
        </p:blipFill>
        <p:spPr bwMode="auto">
          <a:xfrm>
            <a:off x="1259632" y="4133056"/>
            <a:ext cx="2114550" cy="1600200"/>
          </a:xfrm>
          <a:prstGeom prst="rect">
            <a:avLst/>
          </a:prstGeom>
          <a:noFill/>
        </p:spPr>
      </p:pic>
      <p:pic>
        <p:nvPicPr>
          <p:cNvPr id="7169" name="Picture 1" descr="snimka1"/>
          <p:cNvPicPr>
            <a:picLocks noChangeAspect="1" noChangeArrowheads="1"/>
          </p:cNvPicPr>
          <p:nvPr/>
        </p:nvPicPr>
        <p:blipFill>
          <a:blip r:embed="rId3" cstate="print"/>
          <a:srcRect/>
          <a:stretch>
            <a:fillRect/>
          </a:stretch>
        </p:blipFill>
        <p:spPr bwMode="auto">
          <a:xfrm>
            <a:off x="5220072" y="4133056"/>
            <a:ext cx="2124075" cy="1600200"/>
          </a:xfrm>
          <a:prstGeom prst="rect">
            <a:avLst/>
          </a:prstGeom>
          <a:noFill/>
        </p:spPr>
      </p:pic>
      <p:sp>
        <p:nvSpPr>
          <p:cNvPr id="7170" name="AutoShape 2"/>
          <p:cNvSpPr>
            <a:spLocks noChangeArrowheads="1"/>
          </p:cNvSpPr>
          <p:nvPr/>
        </p:nvSpPr>
        <p:spPr bwMode="auto">
          <a:xfrm>
            <a:off x="3635896" y="4801145"/>
            <a:ext cx="1257300" cy="500063"/>
          </a:xfrm>
          <a:prstGeom prst="rightArrow">
            <a:avLst>
              <a:gd name="adj1" fmla="val 50000"/>
              <a:gd name="adj2" fmla="val 62857"/>
            </a:avLst>
          </a:prstGeom>
          <a:solidFill>
            <a:srgbClr val="FF000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sk-SK"/>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16633"/>
            <a:ext cx="2232248" cy="720080"/>
          </a:xfrm>
        </p:spPr>
        <p:txBody>
          <a:bodyPr>
            <a:normAutofit fontScale="55000" lnSpcReduction="20000"/>
          </a:bodyPr>
          <a:lstStyle/>
          <a:p>
            <a:r>
              <a:rPr lang="sk-SK" dirty="0"/>
              <a:t>Pracovná tabla v pravej časti sa zmení na </a:t>
            </a:r>
            <a:r>
              <a:rPr lang="sk-SK" b="1" dirty="0"/>
              <a:t>Rozloženie snímky</a:t>
            </a:r>
            <a:r>
              <a:rPr lang="sk-SK" dirty="0"/>
              <a:t>.</a:t>
            </a:r>
          </a:p>
        </p:txBody>
      </p:sp>
      <p:pic>
        <p:nvPicPr>
          <p:cNvPr id="18434" name="Picture 2"/>
          <p:cNvPicPr>
            <a:picLocks noChangeAspect="1" noChangeArrowheads="1"/>
          </p:cNvPicPr>
          <p:nvPr/>
        </p:nvPicPr>
        <p:blipFill>
          <a:blip r:embed="rId2" cstate="print"/>
          <a:srcRect/>
          <a:stretch>
            <a:fillRect/>
          </a:stretch>
        </p:blipFill>
        <p:spPr bwMode="auto">
          <a:xfrm>
            <a:off x="179512" y="1556792"/>
            <a:ext cx="2702789" cy="4896544"/>
          </a:xfrm>
          <a:prstGeom prst="rect">
            <a:avLst/>
          </a:prstGeom>
          <a:noFill/>
          <a:ln w="9525">
            <a:solidFill>
              <a:srgbClr val="000000"/>
            </a:solidFill>
            <a:miter lim="800000"/>
            <a:headEnd/>
            <a:tailEnd/>
          </a:ln>
        </p:spPr>
      </p:pic>
      <p:sp>
        <p:nvSpPr>
          <p:cNvPr id="5" name="Obdélník 4"/>
          <p:cNvSpPr/>
          <p:nvPr/>
        </p:nvSpPr>
        <p:spPr>
          <a:xfrm>
            <a:off x="3203848" y="548681"/>
            <a:ext cx="4104456" cy="923330"/>
          </a:xfrm>
          <a:prstGeom prst="rect">
            <a:avLst/>
          </a:prstGeom>
        </p:spPr>
        <p:txBody>
          <a:bodyPr wrap="square">
            <a:spAutoFit/>
          </a:bodyPr>
          <a:lstStyle/>
          <a:p>
            <a:r>
              <a:rPr lang="sk-SK" dirty="0"/>
              <a:t>Ďalšie snímky vkladáme pomocou tlačidla </a:t>
            </a:r>
            <a:r>
              <a:rPr lang="sk-SK" b="1" dirty="0"/>
              <a:t>Nová snímka</a:t>
            </a:r>
            <a:r>
              <a:rPr lang="sk-SK" dirty="0"/>
              <a:t> z ponuky nástrojov alebo z hlavnej ponuky </a:t>
            </a:r>
            <a:r>
              <a:rPr lang="sk-SK" b="1" dirty="0" smtClean="0"/>
              <a:t>Vložiť </a:t>
            </a:r>
            <a:r>
              <a:rPr lang="sk-SK" b="1" dirty="0" smtClean="0">
                <a:sym typeface="Symbol"/>
              </a:rPr>
              <a:t> </a:t>
            </a:r>
            <a:r>
              <a:rPr lang="sk-SK" b="1" dirty="0" smtClean="0"/>
              <a:t>Nová </a:t>
            </a:r>
            <a:r>
              <a:rPr lang="sk-SK" b="1" dirty="0"/>
              <a:t>snímka</a:t>
            </a:r>
            <a:r>
              <a:rPr lang="sk-SK" dirty="0"/>
              <a:t>. </a:t>
            </a:r>
          </a:p>
        </p:txBody>
      </p:sp>
      <p:pic>
        <p:nvPicPr>
          <p:cNvPr id="18435" name="Picture 3" descr="novasnimka"/>
          <p:cNvPicPr>
            <a:picLocks noChangeAspect="1" noChangeArrowheads="1"/>
          </p:cNvPicPr>
          <p:nvPr/>
        </p:nvPicPr>
        <p:blipFill>
          <a:blip r:embed="rId3" cstate="print"/>
          <a:srcRect/>
          <a:stretch>
            <a:fillRect/>
          </a:stretch>
        </p:blipFill>
        <p:spPr bwMode="auto">
          <a:xfrm>
            <a:off x="8172400" y="908720"/>
            <a:ext cx="819150" cy="219075"/>
          </a:xfrm>
          <a:prstGeom prst="rect">
            <a:avLst/>
          </a:prstGeom>
          <a:noFill/>
          <a:ln w="9525">
            <a:solidFill>
              <a:srgbClr val="000000"/>
            </a:solidFill>
            <a:miter lim="800000"/>
            <a:headEnd/>
            <a:tailEnd/>
          </a:ln>
        </p:spPr>
      </p:pic>
      <p:pic>
        <p:nvPicPr>
          <p:cNvPr id="7" name="Picture 4" descr="C:\Users\Weltzl\AppData\Local\Microsoft\Windows\Temporary Internet Files\Content.IE5\L2PNQ4FS\MC900442144[1].png"/>
          <p:cNvPicPr>
            <a:picLocks noChangeAspect="1" noChangeArrowheads="1"/>
          </p:cNvPicPr>
          <p:nvPr/>
        </p:nvPicPr>
        <p:blipFill>
          <a:blip r:embed="rId4" cstate="print"/>
          <a:srcRect/>
          <a:stretch>
            <a:fillRect/>
          </a:stretch>
        </p:blipFill>
        <p:spPr bwMode="auto">
          <a:xfrm>
            <a:off x="7308304" y="764704"/>
            <a:ext cx="576064" cy="576064"/>
          </a:xfrm>
          <a:prstGeom prst="rect">
            <a:avLst/>
          </a:prstGeom>
          <a:noFill/>
        </p:spPr>
      </p:pic>
      <p:pic>
        <p:nvPicPr>
          <p:cNvPr id="8" name="Picture 6" descr="C:\Users\Weltzl\AppData\Local\Microsoft\Windows\Temporary Internet Files\Content.IE5\ST6WAV85\MC900442146[1].png"/>
          <p:cNvPicPr>
            <a:picLocks noChangeAspect="1" noChangeArrowheads="1"/>
          </p:cNvPicPr>
          <p:nvPr/>
        </p:nvPicPr>
        <p:blipFill>
          <a:blip r:embed="rId5" cstate="print"/>
          <a:srcRect/>
          <a:stretch>
            <a:fillRect/>
          </a:stretch>
        </p:blipFill>
        <p:spPr bwMode="auto">
          <a:xfrm>
            <a:off x="1115616" y="764704"/>
            <a:ext cx="520407" cy="530746"/>
          </a:xfrm>
          <a:prstGeom prst="rect">
            <a:avLst/>
          </a:prstGeom>
          <a:noFill/>
        </p:spPr>
      </p:pic>
      <p:sp>
        <p:nvSpPr>
          <p:cNvPr id="9" name="Obdélník 8"/>
          <p:cNvSpPr/>
          <p:nvPr/>
        </p:nvSpPr>
        <p:spPr>
          <a:xfrm>
            <a:off x="3275856" y="2060848"/>
            <a:ext cx="4608512" cy="3970318"/>
          </a:xfrm>
          <a:prstGeom prst="rect">
            <a:avLst/>
          </a:prstGeom>
        </p:spPr>
        <p:txBody>
          <a:bodyPr wrap="square">
            <a:spAutoFit/>
          </a:bodyPr>
          <a:lstStyle/>
          <a:p>
            <a:r>
              <a:rPr lang="sk-SK" dirty="0"/>
              <a:t>V tejto ponuke si môžeme vybrať, čo bude daná snímka obsahovať (odrážky, obrázok či tabuľku...). Štandardne po vložení novej snímky sa pridá snímka, ktorá je rozdelená na nadpis a text. </a:t>
            </a:r>
            <a:endParaRPr lang="sk-SK" dirty="0" smtClean="0"/>
          </a:p>
          <a:p>
            <a:endParaRPr lang="sk-SK" dirty="0"/>
          </a:p>
          <a:p>
            <a:r>
              <a:rPr lang="sk-SK" dirty="0" smtClean="0"/>
              <a:t>Ak </a:t>
            </a:r>
            <a:r>
              <a:rPr lang="sk-SK" dirty="0"/>
              <a:t>sa nám toto rozloženie nehodí, kliknutím v pracovnej table na požadované rozloženie sa automaticky zmení práve zobrazená snímka. </a:t>
            </a:r>
          </a:p>
          <a:p>
            <a:r>
              <a:rPr lang="sk-SK" dirty="0"/>
              <a:t>Poznámka: Ak sme na pôvodnej snímke mali už nejaký obsah, PowerPoint sa snaží priradiť tento obsah novým prvkom na snímke. Teda ak veľmi radikálne nemeníme rozloženie snímky, obsah by sa nám mal zachovať.</a:t>
            </a:r>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1560" y="260649"/>
            <a:ext cx="8136904" cy="1152127"/>
          </a:xfrm>
        </p:spPr>
        <p:txBody>
          <a:bodyPr>
            <a:normAutofit fontScale="70000" lnSpcReduction="20000"/>
          </a:bodyPr>
          <a:lstStyle/>
          <a:p>
            <a:r>
              <a:rPr lang="sk-SK" dirty="0"/>
              <a:t>Dôležitými prvkami prezentácií sú obrázky a grafy. Najjednoduchší spôsob ako naplniť prezentáciu, je používať preddefinované rozloženie snímok a následne jednoduchým kliknutím do textového rámca vkladať text, prípadne kliknutím na ikonu vybrať vloženie tabuľky, grafu, obrázku, videa... </a:t>
            </a:r>
          </a:p>
        </p:txBody>
      </p:sp>
      <p:pic>
        <p:nvPicPr>
          <p:cNvPr id="19458" name="Picture 2" descr="vlozenie%20objektov"/>
          <p:cNvPicPr>
            <a:picLocks noChangeAspect="1" noChangeArrowheads="1"/>
          </p:cNvPicPr>
          <p:nvPr/>
        </p:nvPicPr>
        <p:blipFill>
          <a:blip r:embed="rId3" cstate="print"/>
          <a:srcRect/>
          <a:stretch>
            <a:fillRect/>
          </a:stretch>
        </p:blipFill>
        <p:spPr bwMode="auto">
          <a:xfrm>
            <a:off x="1475656" y="1628800"/>
            <a:ext cx="6264696" cy="2124045"/>
          </a:xfrm>
          <a:prstGeom prst="rect">
            <a:avLst/>
          </a:prstGeom>
          <a:noFill/>
          <a:ln w="9525">
            <a:noFill/>
            <a:miter lim="800000"/>
            <a:headEnd/>
            <a:tailEnd/>
          </a:ln>
        </p:spPr>
      </p:pic>
      <p:sp>
        <p:nvSpPr>
          <p:cNvPr id="5" name="Obdélník 4"/>
          <p:cNvSpPr/>
          <p:nvPr/>
        </p:nvSpPr>
        <p:spPr>
          <a:xfrm>
            <a:off x="1835696" y="4941168"/>
            <a:ext cx="5760640" cy="1200329"/>
          </a:xfrm>
          <a:prstGeom prst="rect">
            <a:avLst/>
          </a:prstGeom>
        </p:spPr>
        <p:txBody>
          <a:bodyPr wrap="square">
            <a:spAutoFit/>
          </a:bodyPr>
          <a:lstStyle/>
          <a:p>
            <a:r>
              <a:rPr lang="sk-SK" dirty="0" smtClean="0"/>
              <a:t>Všetky </a:t>
            </a:r>
            <a:r>
              <a:rPr lang="sk-SK" dirty="0"/>
              <a:t>typy objektov môžeme vkladať aj prostredníctvom ponuky </a:t>
            </a:r>
            <a:r>
              <a:rPr lang="sk-SK" b="1" dirty="0"/>
              <a:t>Vložiť, </a:t>
            </a:r>
            <a:r>
              <a:rPr lang="sk-SK" dirty="0"/>
              <a:t>pričom ich môžeme ďalej ľubovoľne formátovať a upravovať podobne ako napr. v textovom editore MS Word.</a:t>
            </a:r>
          </a:p>
        </p:txBody>
      </p:sp>
      <p:pic>
        <p:nvPicPr>
          <p:cNvPr id="6" name="sak noel- WTF.mp3">
            <a:hlinkClick r:id="" action="ppaction://media"/>
          </p:cNvPr>
          <p:cNvPicPr>
            <a:picLocks noRot="1" noChangeAspect="1"/>
          </p:cNvPicPr>
          <p:nvPr>
            <a:audioFile r:link="rId1"/>
          </p:nvPr>
        </p:nvPicPr>
        <p:blipFill>
          <a:blip r:embed="rId4" cstate="print"/>
          <a:stretch>
            <a:fillRect/>
          </a:stretch>
        </p:blipFill>
        <p:spPr>
          <a:xfrm>
            <a:off x="4419600" y="3276600"/>
            <a:ext cx="304800" cy="304800"/>
          </a:xfrm>
          <a:prstGeom prst="rect">
            <a:avLst/>
          </a:prstGeo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16076"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cap="small" dirty="0"/>
              <a:t>Ako tvoriť obsah </a:t>
            </a:r>
            <a:r>
              <a:rPr lang="sk-SK" b="1" cap="small" dirty="0" smtClean="0"/>
              <a:t>prezentácie</a:t>
            </a:r>
            <a:endParaRPr lang="sk-SK" dirty="0"/>
          </a:p>
        </p:txBody>
      </p:sp>
      <p:sp>
        <p:nvSpPr>
          <p:cNvPr id="3" name="Zástupný symbol pro obsah 2"/>
          <p:cNvSpPr>
            <a:spLocks noGrp="1"/>
          </p:cNvSpPr>
          <p:nvPr>
            <p:ph idx="1"/>
          </p:nvPr>
        </p:nvSpPr>
        <p:spPr/>
        <p:txBody>
          <a:bodyPr>
            <a:normAutofit/>
          </a:bodyPr>
          <a:lstStyle/>
          <a:p>
            <a:r>
              <a:rPr lang="sk-SK" dirty="0"/>
              <a:t>Mali by sme si uvedomiť, že do prezentácie by sme nemali dávať všetko to, čo budeme v prezentácii hovoriť. Prezentácia by nám mala slúžiť ako pomôcka s obsahom, resp. dôležitými bodmi. </a:t>
            </a:r>
          </a:p>
          <a:p>
            <a:r>
              <a:rPr lang="sk-SK" dirty="0"/>
              <a:t>V prezentácii by sme mali používať krátke, stručné a jasne formulované vety – nie je vhodné písať drobným písmom a veľa. Neodporúča sa, aby snímka obsahovala viac ako 10 riadkov textu. Veľkosť písma je zvyčajne oveľa väčšia ako tá, ktorú používame pri písaní textu napr. v textovom editore MS Word. </a:t>
            </a:r>
          </a:p>
          <a:p>
            <a:endParaRPr lang="sk-SK" dirty="0"/>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175</TotalTime>
  <Words>559</Words>
  <Application>Microsoft Office PowerPoint</Application>
  <PresentationFormat>Předvádění na obrazovce (4:3)</PresentationFormat>
  <Paragraphs>111</Paragraphs>
  <Slides>22</Slides>
  <Notes>1</Notes>
  <HiddenSlides>0</HiddenSlides>
  <MMClips>3</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Tok</vt:lpstr>
      <vt:lpstr>MS Office Power Point</vt:lpstr>
      <vt:lpstr>Microsoft PowerPoint XP </vt:lpstr>
      <vt:lpstr>Snímek 3</vt:lpstr>
      <vt:lpstr>Návrh snímky</vt:lpstr>
      <vt:lpstr>Rozloženie textu</vt:lpstr>
      <vt:lpstr>Tvorba prezentácie</vt:lpstr>
      <vt:lpstr>Snímek 7</vt:lpstr>
      <vt:lpstr>Snímek 8</vt:lpstr>
      <vt:lpstr>Ako tvoriť obsah prezentácie</vt:lpstr>
      <vt:lpstr>Vkladanie prepojení</vt:lpstr>
      <vt:lpstr>Snímek 11</vt:lpstr>
      <vt:lpstr>Efekty</vt:lpstr>
      <vt:lpstr>Snímek 13</vt:lpstr>
      <vt:lpstr>Snímek 14</vt:lpstr>
      <vt:lpstr>Spôsob zobrazenia snímok v programe</vt:lpstr>
      <vt:lpstr>Šablóna</vt:lpstr>
      <vt:lpstr>Tlač prezentácie </vt:lpstr>
      <vt:lpstr>Zaheslovanie prezentácie </vt:lpstr>
      <vt:lpstr>Snímek 19</vt:lpstr>
      <vt:lpstr>Snímek 20</vt:lpstr>
      <vt:lpstr>Požiadavky na systém</vt:lpstr>
      <vt:lpstr>Snímek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Office Power Point</dc:title>
  <dc:creator>Weltzl</dc:creator>
  <cp:lastModifiedBy>Weltzl</cp:lastModifiedBy>
  <cp:revision>26</cp:revision>
  <dcterms:created xsi:type="dcterms:W3CDTF">2011-11-26T11:06:37Z</dcterms:created>
  <dcterms:modified xsi:type="dcterms:W3CDTF">2011-11-27T11:53:07Z</dcterms:modified>
</cp:coreProperties>
</file>